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3" r:id="rId1"/>
  </p:sldMasterIdLst>
  <p:sldIdLst>
    <p:sldId id="257" r:id="rId2"/>
    <p:sldId id="263" r:id="rId3"/>
    <p:sldId id="261" r:id="rId4"/>
    <p:sldId id="259" r:id="rId5"/>
    <p:sldId id="260" r:id="rId6"/>
    <p:sldId id="264" r:id="rId7"/>
    <p:sldId id="268" r:id="rId8"/>
    <p:sldId id="275" r:id="rId9"/>
    <p:sldId id="274" r:id="rId10"/>
    <p:sldId id="266" r:id="rId11"/>
    <p:sldId id="265" r:id="rId12"/>
    <p:sldId id="276" r:id="rId13"/>
    <p:sldId id="267" r:id="rId14"/>
    <p:sldId id="269" r:id="rId15"/>
    <p:sldId id="258" r:id="rId16"/>
    <p:sldId id="278" r:id="rId17"/>
    <p:sldId id="270" r:id="rId18"/>
    <p:sldId id="271" r:id="rId19"/>
    <p:sldId id="277" r:id="rId20"/>
    <p:sldId id="262" r:id="rId21"/>
    <p:sldId id="279" r:id="rId22"/>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p:cViewPr varScale="1">
        <p:scale>
          <a:sx n="83" d="100"/>
          <a:sy n="83" d="100"/>
        </p:scale>
        <p:origin x="-629" y="-77"/>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xmlns=""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pl-PL" smtClean="0"/>
              <a:t>Kliknij, aby edytować styl</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smtClean="0"/>
              <a:t>Kliknij, aby edytować styl wzorca podtytułu</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87DE39A9-54AF-4723-A074-53A0A11DA46E}" type="datetimeFigureOut">
              <a:rPr lang="pl-PL" smtClean="0"/>
              <a:pPr/>
              <a:t>22.06.2022</a:t>
            </a:fld>
            <a:endParaRPr lang="pl-PL"/>
          </a:p>
        </p:txBody>
      </p:sp>
      <p:sp>
        <p:nvSpPr>
          <p:cNvPr id="5" name="Footer Placeholder 4"/>
          <p:cNvSpPr>
            <a:spLocks noGrp="1"/>
          </p:cNvSpPr>
          <p:nvPr>
            <p:ph type="ftr" sz="quarter" idx="11"/>
          </p:nvPr>
        </p:nvSpPr>
        <p:spPr>
          <a:xfrm>
            <a:off x="1876424" y="5410201"/>
            <a:ext cx="5124886" cy="365125"/>
          </a:xfrm>
        </p:spPr>
        <p:txBody>
          <a:bodyPr/>
          <a:lstStyle/>
          <a:p>
            <a:endParaRPr lang="pl-PL"/>
          </a:p>
        </p:txBody>
      </p:sp>
      <p:sp>
        <p:nvSpPr>
          <p:cNvPr id="6" name="Slide Number Placeholder 5"/>
          <p:cNvSpPr>
            <a:spLocks noGrp="1"/>
          </p:cNvSpPr>
          <p:nvPr>
            <p:ph type="sldNum" sz="quarter" idx="12"/>
          </p:nvPr>
        </p:nvSpPr>
        <p:spPr>
          <a:xfrm>
            <a:off x="9896911" y="5410199"/>
            <a:ext cx="771089" cy="365125"/>
          </a:xfrm>
        </p:spPr>
        <p:txBody>
          <a:bodyPr/>
          <a:lstStyle/>
          <a:p>
            <a:fld id="{62EDC604-5FA7-4569-9179-EA93798C2966}" type="slidenum">
              <a:rPr lang="pl-PL" smtClean="0"/>
              <a:pPr/>
              <a:t>‹#›</a:t>
            </a:fld>
            <a:endParaRPr lang="pl-PL"/>
          </a:p>
        </p:txBody>
      </p:sp>
    </p:spTree>
    <p:extLst>
      <p:ext uri="{BB962C8B-B14F-4D97-AF65-F5344CB8AC3E}">
        <p14:creationId xmlns:p14="http://schemas.microsoft.com/office/powerpoint/2010/main" xmlns="" val="27392528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braz panoramiczny z podpisem">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pl-PL" smtClean="0"/>
              <a:t>Kliknij, aby edytować styl</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pl-PL" smtClean="0"/>
              <a:t>Kliknij ikonę, aby dodać obraz</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smtClean="0"/>
              <a:t>Kliknij, aby edytować style wzorca tekstu</a:t>
            </a:r>
          </a:p>
        </p:txBody>
      </p:sp>
      <p:sp>
        <p:nvSpPr>
          <p:cNvPr id="5" name="Date Placeholder 4"/>
          <p:cNvSpPr>
            <a:spLocks noGrp="1"/>
          </p:cNvSpPr>
          <p:nvPr>
            <p:ph type="dt" sz="half" idx="10"/>
          </p:nvPr>
        </p:nvSpPr>
        <p:spPr/>
        <p:txBody>
          <a:bodyPr/>
          <a:lstStyle/>
          <a:p>
            <a:fld id="{87DE39A9-54AF-4723-A074-53A0A11DA46E}" type="datetimeFigureOut">
              <a:rPr lang="pl-PL" smtClean="0"/>
              <a:pPr/>
              <a:t>22.06.2022</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62EDC604-5FA7-4569-9179-EA93798C2966}" type="slidenum">
              <a:rPr lang="pl-PL" smtClean="0"/>
              <a:pPr/>
              <a:t>‹#›</a:t>
            </a:fld>
            <a:endParaRPr lang="pl-PL"/>
          </a:p>
        </p:txBody>
      </p:sp>
    </p:spTree>
    <p:extLst>
      <p:ext uri="{BB962C8B-B14F-4D97-AF65-F5344CB8AC3E}">
        <p14:creationId xmlns:p14="http://schemas.microsoft.com/office/powerpoint/2010/main" xmlns="" val="20303495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ytuł i podpis">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pl-PL" smtClean="0"/>
              <a:t>Kliknij, aby edytować styl</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smtClean="0"/>
              <a:t>Kliknij, aby edytować style wzorca tekstu</a:t>
            </a:r>
          </a:p>
        </p:txBody>
      </p:sp>
      <p:sp>
        <p:nvSpPr>
          <p:cNvPr id="5" name="Date Placeholder 4"/>
          <p:cNvSpPr>
            <a:spLocks noGrp="1"/>
          </p:cNvSpPr>
          <p:nvPr>
            <p:ph type="dt" sz="half" idx="10"/>
          </p:nvPr>
        </p:nvSpPr>
        <p:spPr/>
        <p:txBody>
          <a:bodyPr/>
          <a:lstStyle/>
          <a:p>
            <a:fld id="{87DE39A9-54AF-4723-A074-53A0A11DA46E}" type="datetimeFigureOut">
              <a:rPr lang="pl-PL" smtClean="0"/>
              <a:pPr/>
              <a:t>22.06.2022</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62EDC604-5FA7-4569-9179-EA93798C2966}" type="slidenum">
              <a:rPr lang="pl-PL" smtClean="0"/>
              <a:pPr/>
              <a:t>‹#›</a:t>
            </a:fld>
            <a:endParaRPr lang="pl-PL"/>
          </a:p>
        </p:txBody>
      </p:sp>
    </p:spTree>
    <p:extLst>
      <p:ext uri="{BB962C8B-B14F-4D97-AF65-F5344CB8AC3E}">
        <p14:creationId xmlns:p14="http://schemas.microsoft.com/office/powerpoint/2010/main" xmlns="" val="37089650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Oferta z podpisem">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pl-PL" smtClean="0"/>
              <a:t>Kliknij, aby edytować styl</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smtClean="0"/>
              <a:t>Kliknij, aby edytować style wzorca tekstu</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smtClean="0"/>
              <a:t>Kliknij, aby edytować style wzorca tekstu</a:t>
            </a:r>
          </a:p>
        </p:txBody>
      </p:sp>
      <p:sp>
        <p:nvSpPr>
          <p:cNvPr id="5" name="Date Placeholder 4"/>
          <p:cNvSpPr>
            <a:spLocks noGrp="1"/>
          </p:cNvSpPr>
          <p:nvPr>
            <p:ph type="dt" sz="half" idx="10"/>
          </p:nvPr>
        </p:nvSpPr>
        <p:spPr/>
        <p:txBody>
          <a:bodyPr/>
          <a:lstStyle/>
          <a:p>
            <a:fld id="{87DE39A9-54AF-4723-A074-53A0A11DA46E}" type="datetimeFigureOut">
              <a:rPr lang="pl-PL" smtClean="0"/>
              <a:pPr/>
              <a:t>22.06.2022</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62EDC604-5FA7-4569-9179-EA93798C2966}" type="slidenum">
              <a:rPr lang="pl-PL" smtClean="0"/>
              <a:pPr/>
              <a:t>‹#›</a:t>
            </a:fld>
            <a:endParaRPr lang="pl-PL"/>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xmlns="" val="42089573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Karta nazwy">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pl-PL" smtClean="0"/>
              <a:t>Kliknij, aby edytować styl</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smtClean="0"/>
              <a:t>Kliknij, aby edytować style wzorca tekstu</a:t>
            </a:r>
          </a:p>
        </p:txBody>
      </p:sp>
      <p:sp>
        <p:nvSpPr>
          <p:cNvPr id="5" name="Date Placeholder 4"/>
          <p:cNvSpPr>
            <a:spLocks noGrp="1"/>
          </p:cNvSpPr>
          <p:nvPr>
            <p:ph type="dt" sz="half" idx="10"/>
          </p:nvPr>
        </p:nvSpPr>
        <p:spPr/>
        <p:txBody>
          <a:bodyPr/>
          <a:lstStyle/>
          <a:p>
            <a:fld id="{87DE39A9-54AF-4723-A074-53A0A11DA46E}" type="datetimeFigureOut">
              <a:rPr lang="pl-PL" smtClean="0"/>
              <a:pPr/>
              <a:t>22.06.2022</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62EDC604-5FA7-4569-9179-EA93798C2966}" type="slidenum">
              <a:rPr lang="pl-PL" smtClean="0"/>
              <a:pPr/>
              <a:t>‹#›</a:t>
            </a:fld>
            <a:endParaRPr lang="pl-PL"/>
          </a:p>
        </p:txBody>
      </p:sp>
    </p:spTree>
    <p:extLst>
      <p:ext uri="{BB962C8B-B14F-4D97-AF65-F5344CB8AC3E}">
        <p14:creationId xmlns:p14="http://schemas.microsoft.com/office/powerpoint/2010/main" xmlns="" val="5809293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umna">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pl-PL" smtClean="0"/>
              <a:t>Kliknij, aby edytować styl</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3" name="Date Placeholder 2"/>
          <p:cNvSpPr>
            <a:spLocks noGrp="1"/>
          </p:cNvSpPr>
          <p:nvPr>
            <p:ph type="dt" sz="half" idx="10"/>
          </p:nvPr>
        </p:nvSpPr>
        <p:spPr/>
        <p:txBody>
          <a:bodyPr/>
          <a:lstStyle/>
          <a:p>
            <a:fld id="{87DE39A9-54AF-4723-A074-53A0A11DA46E}" type="datetimeFigureOut">
              <a:rPr lang="pl-PL" smtClean="0"/>
              <a:pPr/>
              <a:t>22.06.2022</a:t>
            </a:fld>
            <a:endParaRPr lang="pl-PL"/>
          </a:p>
        </p:txBody>
      </p:sp>
      <p:sp>
        <p:nvSpPr>
          <p:cNvPr id="4" name="Footer Placeholder 3"/>
          <p:cNvSpPr>
            <a:spLocks noGrp="1"/>
          </p:cNvSpPr>
          <p:nvPr>
            <p:ph type="ftr" sz="quarter" idx="11"/>
          </p:nvPr>
        </p:nvSpPr>
        <p:spPr/>
        <p:txBody>
          <a:bodyPr/>
          <a:lstStyle/>
          <a:p>
            <a:endParaRPr lang="pl-PL"/>
          </a:p>
        </p:txBody>
      </p:sp>
      <p:sp>
        <p:nvSpPr>
          <p:cNvPr id="5" name="Slide Number Placeholder 4"/>
          <p:cNvSpPr>
            <a:spLocks noGrp="1"/>
          </p:cNvSpPr>
          <p:nvPr>
            <p:ph type="sldNum" sz="quarter" idx="12"/>
          </p:nvPr>
        </p:nvSpPr>
        <p:spPr/>
        <p:txBody>
          <a:bodyPr/>
          <a:lstStyle/>
          <a:p>
            <a:fld id="{62EDC604-5FA7-4569-9179-EA93798C2966}" type="slidenum">
              <a:rPr lang="pl-PL" smtClean="0"/>
              <a:pPr/>
              <a:t>‹#›</a:t>
            </a:fld>
            <a:endParaRPr lang="pl-PL"/>
          </a:p>
        </p:txBody>
      </p:sp>
    </p:spTree>
    <p:extLst>
      <p:ext uri="{BB962C8B-B14F-4D97-AF65-F5344CB8AC3E}">
        <p14:creationId xmlns:p14="http://schemas.microsoft.com/office/powerpoint/2010/main" xmlns="" val="16987353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kolumna obrazu">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pl-PL" smtClean="0"/>
              <a:t>Kliknij, aby edytować styl</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pl-PL" smtClean="0"/>
              <a:t>Kliknij ikonę, aby dodać obraz</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pl-PL" smtClean="0"/>
              <a:t>Kliknij ikonę, aby dodać obraz</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pl-PL" smtClean="0"/>
              <a:t>Kliknij ikonę, aby dodać obraz</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3" name="Date Placeholder 2"/>
          <p:cNvSpPr>
            <a:spLocks noGrp="1"/>
          </p:cNvSpPr>
          <p:nvPr>
            <p:ph type="dt" sz="half" idx="10"/>
          </p:nvPr>
        </p:nvSpPr>
        <p:spPr/>
        <p:txBody>
          <a:bodyPr/>
          <a:lstStyle/>
          <a:p>
            <a:fld id="{87DE39A9-54AF-4723-A074-53A0A11DA46E}" type="datetimeFigureOut">
              <a:rPr lang="pl-PL" smtClean="0"/>
              <a:pPr/>
              <a:t>22.06.2022</a:t>
            </a:fld>
            <a:endParaRPr lang="pl-PL"/>
          </a:p>
        </p:txBody>
      </p:sp>
      <p:sp>
        <p:nvSpPr>
          <p:cNvPr id="4" name="Footer Placeholder 3"/>
          <p:cNvSpPr>
            <a:spLocks noGrp="1"/>
          </p:cNvSpPr>
          <p:nvPr>
            <p:ph type="ftr" sz="quarter" idx="11"/>
          </p:nvPr>
        </p:nvSpPr>
        <p:spPr/>
        <p:txBody>
          <a:bodyPr/>
          <a:lstStyle/>
          <a:p>
            <a:endParaRPr lang="pl-PL"/>
          </a:p>
        </p:txBody>
      </p:sp>
      <p:sp>
        <p:nvSpPr>
          <p:cNvPr id="5" name="Slide Number Placeholder 4"/>
          <p:cNvSpPr>
            <a:spLocks noGrp="1"/>
          </p:cNvSpPr>
          <p:nvPr>
            <p:ph type="sldNum" sz="quarter" idx="12"/>
          </p:nvPr>
        </p:nvSpPr>
        <p:spPr/>
        <p:txBody>
          <a:bodyPr/>
          <a:lstStyle/>
          <a:p>
            <a:fld id="{62EDC604-5FA7-4569-9179-EA93798C2966}" type="slidenum">
              <a:rPr lang="pl-PL" smtClean="0"/>
              <a:pPr/>
              <a:t>‹#›</a:t>
            </a:fld>
            <a:endParaRPr lang="pl-PL"/>
          </a:p>
        </p:txBody>
      </p:sp>
    </p:spTree>
    <p:extLst>
      <p:ext uri="{BB962C8B-B14F-4D97-AF65-F5344CB8AC3E}">
        <p14:creationId xmlns:p14="http://schemas.microsoft.com/office/powerpoint/2010/main" xmlns="" val="15590943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Kliknij, aby edytować styl</a:t>
            </a:r>
            <a:endParaRPr lang="en-US" dirty="0"/>
          </a:p>
        </p:txBody>
      </p:sp>
      <p:sp>
        <p:nvSpPr>
          <p:cNvPr id="3" name="Vertical Text Placeholder 2"/>
          <p:cNvSpPr>
            <a:spLocks noGrp="1"/>
          </p:cNvSpPr>
          <p:nvPr>
            <p:ph type="body" orient="vert" idx="1"/>
          </p:nvPr>
        </p:nvSpPr>
        <p:spPr/>
        <p:txBody>
          <a:bodyPr vert="eaVert" ancho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Date Placeholder 3"/>
          <p:cNvSpPr>
            <a:spLocks noGrp="1"/>
          </p:cNvSpPr>
          <p:nvPr>
            <p:ph type="dt" sz="half" idx="10"/>
          </p:nvPr>
        </p:nvSpPr>
        <p:spPr/>
        <p:txBody>
          <a:bodyPr/>
          <a:lstStyle/>
          <a:p>
            <a:fld id="{87DE39A9-54AF-4723-A074-53A0A11DA46E}" type="datetimeFigureOut">
              <a:rPr lang="pl-PL" smtClean="0"/>
              <a:pPr/>
              <a:t>22.06.2022</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62EDC604-5FA7-4569-9179-EA93798C2966}" type="slidenum">
              <a:rPr lang="pl-PL" smtClean="0"/>
              <a:pPr/>
              <a:t>‹#›</a:t>
            </a:fld>
            <a:endParaRPr lang="pl-PL"/>
          </a:p>
        </p:txBody>
      </p:sp>
    </p:spTree>
    <p:extLst>
      <p:ext uri="{BB962C8B-B14F-4D97-AF65-F5344CB8AC3E}">
        <p14:creationId xmlns:p14="http://schemas.microsoft.com/office/powerpoint/2010/main" xmlns="" val="28809695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pl-PL" smtClean="0"/>
              <a:t>Kliknij, aby edytować styl</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Date Placeholder 3"/>
          <p:cNvSpPr>
            <a:spLocks noGrp="1"/>
          </p:cNvSpPr>
          <p:nvPr>
            <p:ph type="dt" sz="half" idx="10"/>
          </p:nvPr>
        </p:nvSpPr>
        <p:spPr/>
        <p:txBody>
          <a:bodyPr/>
          <a:lstStyle/>
          <a:p>
            <a:fld id="{87DE39A9-54AF-4723-A074-53A0A11DA46E}" type="datetimeFigureOut">
              <a:rPr lang="pl-PL" smtClean="0"/>
              <a:pPr/>
              <a:t>22.06.2022</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62EDC604-5FA7-4569-9179-EA93798C2966}" type="slidenum">
              <a:rPr lang="pl-PL" smtClean="0"/>
              <a:pPr/>
              <a:t>‹#›</a:t>
            </a:fld>
            <a:endParaRPr lang="pl-PL"/>
          </a:p>
        </p:txBody>
      </p:sp>
    </p:spTree>
    <p:extLst>
      <p:ext uri="{BB962C8B-B14F-4D97-AF65-F5344CB8AC3E}">
        <p14:creationId xmlns:p14="http://schemas.microsoft.com/office/powerpoint/2010/main" xmlns="" val="27280271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Kliknij, aby edytować styl</a:t>
            </a:r>
            <a:endParaRPr lang="en-US" dirty="0"/>
          </a:p>
        </p:txBody>
      </p:sp>
      <p:sp>
        <p:nvSpPr>
          <p:cNvPr id="3" name="Content Placeholder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Date Placeholder 3"/>
          <p:cNvSpPr>
            <a:spLocks noGrp="1"/>
          </p:cNvSpPr>
          <p:nvPr>
            <p:ph type="dt" sz="half" idx="10"/>
          </p:nvPr>
        </p:nvSpPr>
        <p:spPr/>
        <p:txBody>
          <a:bodyPr/>
          <a:lstStyle/>
          <a:p>
            <a:fld id="{87DE39A9-54AF-4723-A074-53A0A11DA46E}" type="datetimeFigureOut">
              <a:rPr lang="pl-PL" smtClean="0"/>
              <a:pPr/>
              <a:t>22.06.2022</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62EDC604-5FA7-4569-9179-EA93798C2966}" type="slidenum">
              <a:rPr lang="pl-PL" smtClean="0"/>
              <a:pPr/>
              <a:t>‹#›</a:t>
            </a:fld>
            <a:endParaRPr lang="pl-PL"/>
          </a:p>
        </p:txBody>
      </p:sp>
    </p:spTree>
    <p:extLst>
      <p:ext uri="{BB962C8B-B14F-4D97-AF65-F5344CB8AC3E}">
        <p14:creationId xmlns:p14="http://schemas.microsoft.com/office/powerpoint/2010/main" xmlns="" val="24375592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pl-PL" smtClean="0"/>
              <a:t>Kliknij, aby edytować styl</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smtClean="0"/>
              <a:t>Kliknij, aby edytować style wzorca tekstu</a:t>
            </a:r>
          </a:p>
        </p:txBody>
      </p:sp>
      <p:sp>
        <p:nvSpPr>
          <p:cNvPr id="4" name="Date Placeholder 3"/>
          <p:cNvSpPr>
            <a:spLocks noGrp="1"/>
          </p:cNvSpPr>
          <p:nvPr>
            <p:ph type="dt" sz="half" idx="10"/>
          </p:nvPr>
        </p:nvSpPr>
        <p:spPr/>
        <p:txBody>
          <a:bodyPr/>
          <a:lstStyle/>
          <a:p>
            <a:fld id="{87DE39A9-54AF-4723-A074-53A0A11DA46E}" type="datetimeFigureOut">
              <a:rPr lang="pl-PL" smtClean="0"/>
              <a:pPr/>
              <a:t>22.06.2022</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62EDC604-5FA7-4569-9179-EA93798C2966}" type="slidenum">
              <a:rPr lang="pl-PL" smtClean="0"/>
              <a:pPr/>
              <a:t>‹#›</a:t>
            </a:fld>
            <a:endParaRPr lang="pl-PL"/>
          </a:p>
        </p:txBody>
      </p:sp>
    </p:spTree>
    <p:extLst>
      <p:ext uri="{BB962C8B-B14F-4D97-AF65-F5344CB8AC3E}">
        <p14:creationId xmlns:p14="http://schemas.microsoft.com/office/powerpoint/2010/main" xmlns="" val="25883974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Kliknij, aby edytować styl</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Date Placeholder 4"/>
          <p:cNvSpPr>
            <a:spLocks noGrp="1"/>
          </p:cNvSpPr>
          <p:nvPr>
            <p:ph type="dt" sz="half" idx="10"/>
          </p:nvPr>
        </p:nvSpPr>
        <p:spPr/>
        <p:txBody>
          <a:bodyPr/>
          <a:lstStyle/>
          <a:p>
            <a:fld id="{87DE39A9-54AF-4723-A074-53A0A11DA46E}" type="datetimeFigureOut">
              <a:rPr lang="pl-PL" smtClean="0"/>
              <a:pPr/>
              <a:t>22.06.2022</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62EDC604-5FA7-4569-9179-EA93798C2966}" type="slidenum">
              <a:rPr lang="pl-PL" smtClean="0"/>
              <a:pPr/>
              <a:t>‹#›</a:t>
            </a:fld>
            <a:endParaRPr lang="pl-PL"/>
          </a:p>
        </p:txBody>
      </p:sp>
    </p:spTree>
    <p:extLst>
      <p:ext uri="{BB962C8B-B14F-4D97-AF65-F5344CB8AC3E}">
        <p14:creationId xmlns:p14="http://schemas.microsoft.com/office/powerpoint/2010/main" xmlns="" val="19074751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pl-PL" smtClean="0"/>
              <a:t>Kliknij, aby edytować styl</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Content Placeholder 3"/>
          <p:cNvSpPr>
            <a:spLocks noGrp="1"/>
          </p:cNvSpPr>
          <p:nvPr>
            <p:ph sz="half" idx="2"/>
          </p:nvPr>
        </p:nvSpPr>
        <p:spPr>
          <a:xfrm>
            <a:off x="1141410" y="3073397"/>
            <a:ext cx="4878391" cy="2717801"/>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Content Placeholder 5"/>
          <p:cNvSpPr>
            <a:spLocks noGrp="1"/>
          </p:cNvSpPr>
          <p:nvPr>
            <p:ph sz="quarter" idx="4"/>
          </p:nvPr>
        </p:nvSpPr>
        <p:spPr>
          <a:xfrm>
            <a:off x="6172200" y="3073397"/>
            <a:ext cx="4875210" cy="2717801"/>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7" name="Date Placeholder 6"/>
          <p:cNvSpPr>
            <a:spLocks noGrp="1"/>
          </p:cNvSpPr>
          <p:nvPr>
            <p:ph type="dt" sz="half" idx="10"/>
          </p:nvPr>
        </p:nvSpPr>
        <p:spPr/>
        <p:txBody>
          <a:bodyPr/>
          <a:lstStyle/>
          <a:p>
            <a:fld id="{87DE39A9-54AF-4723-A074-53A0A11DA46E}" type="datetimeFigureOut">
              <a:rPr lang="pl-PL" smtClean="0"/>
              <a:pPr/>
              <a:t>22.06.2022</a:t>
            </a:fld>
            <a:endParaRPr lang="pl-PL"/>
          </a:p>
        </p:txBody>
      </p:sp>
      <p:sp>
        <p:nvSpPr>
          <p:cNvPr id="8" name="Footer Placeholder 7"/>
          <p:cNvSpPr>
            <a:spLocks noGrp="1"/>
          </p:cNvSpPr>
          <p:nvPr>
            <p:ph type="ftr" sz="quarter" idx="11"/>
          </p:nvPr>
        </p:nvSpPr>
        <p:spPr/>
        <p:txBody>
          <a:bodyPr/>
          <a:lstStyle/>
          <a:p>
            <a:endParaRPr lang="pl-PL"/>
          </a:p>
        </p:txBody>
      </p:sp>
      <p:sp>
        <p:nvSpPr>
          <p:cNvPr id="9" name="Slide Number Placeholder 8"/>
          <p:cNvSpPr>
            <a:spLocks noGrp="1"/>
          </p:cNvSpPr>
          <p:nvPr>
            <p:ph type="sldNum" sz="quarter" idx="12"/>
          </p:nvPr>
        </p:nvSpPr>
        <p:spPr/>
        <p:txBody>
          <a:bodyPr/>
          <a:lstStyle/>
          <a:p>
            <a:fld id="{62EDC604-5FA7-4569-9179-EA93798C2966}" type="slidenum">
              <a:rPr lang="pl-PL" smtClean="0"/>
              <a:pPr/>
              <a:t>‹#›</a:t>
            </a:fld>
            <a:endParaRPr lang="pl-PL"/>
          </a:p>
        </p:txBody>
      </p:sp>
    </p:spTree>
    <p:extLst>
      <p:ext uri="{BB962C8B-B14F-4D97-AF65-F5344CB8AC3E}">
        <p14:creationId xmlns:p14="http://schemas.microsoft.com/office/powerpoint/2010/main" xmlns="" val="849967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Kliknij, aby edytować styl</a:t>
            </a:r>
            <a:endParaRPr lang="en-US" dirty="0"/>
          </a:p>
        </p:txBody>
      </p:sp>
      <p:sp>
        <p:nvSpPr>
          <p:cNvPr id="3" name="Date Placeholder 2"/>
          <p:cNvSpPr>
            <a:spLocks noGrp="1"/>
          </p:cNvSpPr>
          <p:nvPr>
            <p:ph type="dt" sz="half" idx="10"/>
          </p:nvPr>
        </p:nvSpPr>
        <p:spPr/>
        <p:txBody>
          <a:bodyPr/>
          <a:lstStyle/>
          <a:p>
            <a:fld id="{87DE39A9-54AF-4723-A074-53A0A11DA46E}" type="datetimeFigureOut">
              <a:rPr lang="pl-PL" smtClean="0"/>
              <a:pPr/>
              <a:t>22.06.2022</a:t>
            </a:fld>
            <a:endParaRPr lang="pl-PL"/>
          </a:p>
        </p:txBody>
      </p:sp>
      <p:sp>
        <p:nvSpPr>
          <p:cNvPr id="4" name="Footer Placeholder 3"/>
          <p:cNvSpPr>
            <a:spLocks noGrp="1"/>
          </p:cNvSpPr>
          <p:nvPr>
            <p:ph type="ftr" sz="quarter" idx="11"/>
          </p:nvPr>
        </p:nvSpPr>
        <p:spPr/>
        <p:txBody>
          <a:bodyPr/>
          <a:lstStyle/>
          <a:p>
            <a:endParaRPr lang="pl-PL"/>
          </a:p>
        </p:txBody>
      </p:sp>
      <p:sp>
        <p:nvSpPr>
          <p:cNvPr id="5" name="Slide Number Placeholder 4"/>
          <p:cNvSpPr>
            <a:spLocks noGrp="1"/>
          </p:cNvSpPr>
          <p:nvPr>
            <p:ph type="sldNum" sz="quarter" idx="12"/>
          </p:nvPr>
        </p:nvSpPr>
        <p:spPr/>
        <p:txBody>
          <a:bodyPr/>
          <a:lstStyle/>
          <a:p>
            <a:fld id="{62EDC604-5FA7-4569-9179-EA93798C2966}" type="slidenum">
              <a:rPr lang="pl-PL" smtClean="0"/>
              <a:pPr/>
              <a:t>‹#›</a:t>
            </a:fld>
            <a:endParaRPr lang="pl-PL"/>
          </a:p>
        </p:txBody>
      </p:sp>
    </p:spTree>
    <p:extLst>
      <p:ext uri="{BB962C8B-B14F-4D97-AF65-F5344CB8AC3E}">
        <p14:creationId xmlns:p14="http://schemas.microsoft.com/office/powerpoint/2010/main" xmlns="" val="12612478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39A9-54AF-4723-A074-53A0A11DA46E}" type="datetimeFigureOut">
              <a:rPr lang="pl-PL" smtClean="0"/>
              <a:pPr/>
              <a:t>22.06.2022</a:t>
            </a:fld>
            <a:endParaRPr lang="pl-PL"/>
          </a:p>
        </p:txBody>
      </p:sp>
      <p:sp>
        <p:nvSpPr>
          <p:cNvPr id="3" name="Footer Placeholder 2"/>
          <p:cNvSpPr>
            <a:spLocks noGrp="1"/>
          </p:cNvSpPr>
          <p:nvPr>
            <p:ph type="ftr" sz="quarter" idx="11"/>
          </p:nvPr>
        </p:nvSpPr>
        <p:spPr/>
        <p:txBody>
          <a:bodyPr/>
          <a:lstStyle/>
          <a:p>
            <a:endParaRPr lang="pl-PL"/>
          </a:p>
        </p:txBody>
      </p:sp>
      <p:sp>
        <p:nvSpPr>
          <p:cNvPr id="4" name="Slide Number Placeholder 3"/>
          <p:cNvSpPr>
            <a:spLocks noGrp="1"/>
          </p:cNvSpPr>
          <p:nvPr>
            <p:ph type="sldNum" sz="quarter" idx="12"/>
          </p:nvPr>
        </p:nvSpPr>
        <p:spPr/>
        <p:txBody>
          <a:bodyPr/>
          <a:lstStyle/>
          <a:p>
            <a:fld id="{62EDC604-5FA7-4569-9179-EA93798C2966}" type="slidenum">
              <a:rPr lang="pl-PL" smtClean="0"/>
              <a:pPr/>
              <a:t>‹#›</a:t>
            </a:fld>
            <a:endParaRPr lang="pl-PL"/>
          </a:p>
        </p:txBody>
      </p:sp>
    </p:spTree>
    <p:extLst>
      <p:ext uri="{BB962C8B-B14F-4D97-AF65-F5344CB8AC3E}">
        <p14:creationId xmlns:p14="http://schemas.microsoft.com/office/powerpoint/2010/main" xmlns="" val="11234342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pl-PL" smtClean="0"/>
              <a:t>Kliknij, aby edytować styl</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smtClean="0"/>
              <a:t>Kliknij, aby edytować style wzorca tekstu</a:t>
            </a:r>
          </a:p>
        </p:txBody>
      </p:sp>
      <p:sp>
        <p:nvSpPr>
          <p:cNvPr id="5" name="Date Placeholder 4"/>
          <p:cNvSpPr>
            <a:spLocks noGrp="1"/>
          </p:cNvSpPr>
          <p:nvPr>
            <p:ph type="dt" sz="half" idx="10"/>
          </p:nvPr>
        </p:nvSpPr>
        <p:spPr/>
        <p:txBody>
          <a:bodyPr/>
          <a:lstStyle/>
          <a:p>
            <a:fld id="{87DE39A9-54AF-4723-A074-53A0A11DA46E}" type="datetimeFigureOut">
              <a:rPr lang="pl-PL" smtClean="0"/>
              <a:pPr/>
              <a:t>22.06.2022</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62EDC604-5FA7-4569-9179-EA93798C2966}" type="slidenum">
              <a:rPr lang="pl-PL" smtClean="0"/>
              <a:pPr/>
              <a:t>‹#›</a:t>
            </a:fld>
            <a:endParaRPr lang="pl-PL"/>
          </a:p>
        </p:txBody>
      </p:sp>
    </p:spTree>
    <p:extLst>
      <p:ext uri="{BB962C8B-B14F-4D97-AF65-F5344CB8AC3E}">
        <p14:creationId xmlns:p14="http://schemas.microsoft.com/office/powerpoint/2010/main" xmlns="" val="16037366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pl-PL" smtClean="0"/>
              <a:t>Kliknij, aby edytować styl</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smtClean="0"/>
              <a:t>Kliknij ikonę, aby dodać obraz</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smtClean="0"/>
              <a:t>Kliknij, aby edytować style wzorca tekstu</a:t>
            </a:r>
          </a:p>
        </p:txBody>
      </p:sp>
      <p:sp>
        <p:nvSpPr>
          <p:cNvPr id="5" name="Date Placeholder 4"/>
          <p:cNvSpPr>
            <a:spLocks noGrp="1"/>
          </p:cNvSpPr>
          <p:nvPr>
            <p:ph type="dt" sz="half" idx="10"/>
          </p:nvPr>
        </p:nvSpPr>
        <p:spPr/>
        <p:txBody>
          <a:bodyPr/>
          <a:lstStyle/>
          <a:p>
            <a:fld id="{87DE39A9-54AF-4723-A074-53A0A11DA46E}" type="datetimeFigureOut">
              <a:rPr lang="pl-PL" smtClean="0"/>
              <a:pPr/>
              <a:t>22.06.2022</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62EDC604-5FA7-4569-9179-EA93798C2966}" type="slidenum">
              <a:rPr lang="pl-PL" smtClean="0"/>
              <a:pPr/>
              <a:t>‹#›</a:t>
            </a:fld>
            <a:endParaRPr lang="pl-PL"/>
          </a:p>
        </p:txBody>
      </p:sp>
    </p:spTree>
    <p:extLst>
      <p:ext uri="{BB962C8B-B14F-4D97-AF65-F5344CB8AC3E}">
        <p14:creationId xmlns:p14="http://schemas.microsoft.com/office/powerpoint/2010/main" xmlns="" val="9630455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xmlns=""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87DE39A9-54AF-4723-A074-53A0A11DA46E}" type="datetimeFigureOut">
              <a:rPr lang="pl-PL" smtClean="0"/>
              <a:pPr/>
              <a:t>22.06.2022</a:t>
            </a:fld>
            <a:endParaRPr lang="pl-PL"/>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pl-PL"/>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2EDC604-5FA7-4569-9179-EA93798C2966}" type="slidenum">
              <a:rPr lang="pl-PL" smtClean="0"/>
              <a:pPr/>
              <a:t>‹#›</a:t>
            </a:fld>
            <a:endParaRPr lang="pl-PL"/>
          </a:p>
        </p:txBody>
      </p:sp>
    </p:spTree>
    <p:extLst>
      <p:ext uri="{BB962C8B-B14F-4D97-AF65-F5344CB8AC3E}">
        <p14:creationId xmlns:p14="http://schemas.microsoft.com/office/powerpoint/2010/main" xmlns="" val="4040683672"/>
      </p:ext>
    </p:extLst>
  </p:cSld>
  <p:clrMap bg1="dk1" tx1="lt1" bg2="dk2" tx2="lt2" accent1="accent1" accent2="accent2" accent3="accent3" accent4="accent4" accent5="accent5" accent6="accent6" hlink="hlink" folHlink="folHlink"/>
  <p:sldLayoutIdLst>
    <p:sldLayoutId id="2147483924" r:id="rId1"/>
    <p:sldLayoutId id="2147483925" r:id="rId2"/>
    <p:sldLayoutId id="2147483926" r:id="rId3"/>
    <p:sldLayoutId id="2147483927" r:id="rId4"/>
    <p:sldLayoutId id="2147483928" r:id="rId5"/>
    <p:sldLayoutId id="2147483929" r:id="rId6"/>
    <p:sldLayoutId id="2147483930" r:id="rId7"/>
    <p:sldLayoutId id="2147483931" r:id="rId8"/>
    <p:sldLayoutId id="2147483932" r:id="rId9"/>
    <p:sldLayoutId id="2147483933" r:id="rId10"/>
    <p:sldLayoutId id="2147483934" r:id="rId11"/>
    <p:sldLayoutId id="2147483935" r:id="rId12"/>
    <p:sldLayoutId id="2147483936" r:id="rId13"/>
    <p:sldLayoutId id="2147483937" r:id="rId14"/>
    <p:sldLayoutId id="2147483938" r:id="rId15"/>
    <p:sldLayoutId id="2147483939" r:id="rId16"/>
    <p:sldLayoutId id="2147483940"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ctrTitle"/>
          </p:nvPr>
        </p:nvSpPr>
        <p:spPr>
          <a:xfrm>
            <a:off x="2799290" y="3064402"/>
            <a:ext cx="6708777" cy="1186389"/>
          </a:xfrm>
        </p:spPr>
        <p:txBody>
          <a:bodyPr>
            <a:normAutofit fontScale="90000"/>
          </a:bodyPr>
          <a:lstStyle/>
          <a:p>
            <a:r>
              <a:rPr lang="pl-PL" dirty="0" smtClean="0"/>
              <a:t/>
            </a:r>
            <a:br>
              <a:rPr lang="pl-PL" dirty="0" smtClean="0"/>
            </a:br>
            <a:r>
              <a:rPr lang="pl-PL" dirty="0"/>
              <a:t/>
            </a:r>
            <a:br>
              <a:rPr lang="pl-PL" dirty="0"/>
            </a:br>
            <a:r>
              <a:rPr lang="pl-PL" dirty="0" smtClean="0"/>
              <a:t/>
            </a:r>
            <a:br>
              <a:rPr lang="pl-PL" dirty="0" smtClean="0"/>
            </a:br>
            <a:r>
              <a:rPr lang="pl-PL" dirty="0"/>
              <a:t/>
            </a:r>
            <a:br>
              <a:rPr lang="pl-PL" dirty="0"/>
            </a:br>
            <a:r>
              <a:rPr lang="pl-PL" dirty="0" smtClean="0"/>
              <a:t/>
            </a:r>
            <a:br>
              <a:rPr lang="pl-PL" dirty="0" smtClean="0"/>
            </a:br>
            <a:r>
              <a:rPr lang="pl-PL" dirty="0"/>
              <a:t/>
            </a:r>
            <a:br>
              <a:rPr lang="pl-PL" dirty="0"/>
            </a:br>
            <a:r>
              <a:rPr lang="pl-PL" dirty="0" smtClean="0"/>
              <a:t/>
            </a:r>
            <a:br>
              <a:rPr lang="pl-PL" dirty="0" smtClean="0"/>
            </a:br>
            <a:r>
              <a:rPr lang="pl-PL" dirty="0"/>
              <a:t/>
            </a:r>
            <a:br>
              <a:rPr lang="pl-PL" dirty="0"/>
            </a:br>
            <a:r>
              <a:rPr lang="pl-PL" dirty="0" smtClean="0">
                <a:latin typeface="Arial" panose="020B0604020202020204" pitchFamily="34" charset="0"/>
                <a:cs typeface="Arial" panose="020B0604020202020204" pitchFamily="34" charset="0"/>
              </a:rPr>
              <a:t>DYMITR </a:t>
            </a:r>
            <a:br>
              <a:rPr lang="pl-PL" dirty="0" smtClean="0">
                <a:latin typeface="Arial" panose="020B0604020202020204" pitchFamily="34" charset="0"/>
                <a:cs typeface="Arial" panose="020B0604020202020204" pitchFamily="34" charset="0"/>
              </a:rPr>
            </a:br>
            <a:r>
              <a:rPr lang="pl-PL" dirty="0" smtClean="0">
                <a:latin typeface="Arial" panose="020B0604020202020204" pitchFamily="34" charset="0"/>
                <a:cs typeface="Arial" panose="020B0604020202020204" pitchFamily="34" charset="0"/>
              </a:rPr>
              <a:t>MENDELEJEW</a:t>
            </a:r>
            <a:r>
              <a:rPr lang="pl-PL" dirty="0" smtClean="0"/>
              <a:t/>
            </a:r>
            <a:br>
              <a:rPr lang="pl-PL" dirty="0" smtClean="0"/>
            </a:br>
            <a:endParaRPr lang="pl-PL" dirty="0"/>
          </a:p>
        </p:txBody>
      </p:sp>
      <p:sp>
        <p:nvSpPr>
          <p:cNvPr id="3" name="Podtytuł 2"/>
          <p:cNvSpPr>
            <a:spLocks noGrp="1"/>
          </p:cNvSpPr>
          <p:nvPr>
            <p:ph type="subTitle" idx="1"/>
          </p:nvPr>
        </p:nvSpPr>
        <p:spPr>
          <a:xfrm>
            <a:off x="2692398" y="3929063"/>
            <a:ext cx="6815669" cy="1049336"/>
          </a:xfrm>
        </p:spPr>
        <p:txBody>
          <a:bodyPr/>
          <a:lstStyle/>
          <a:p>
            <a:r>
              <a:rPr lang="pl-PL" b="1" dirty="0" smtClean="0">
                <a:latin typeface="Arial" panose="020B0604020202020204" pitchFamily="34" charset="0"/>
                <a:cs typeface="Arial" panose="020B0604020202020204" pitchFamily="34" charset="0"/>
              </a:rPr>
              <a:t>UKŁAD OKRESOWY PIERWIASTKÓW</a:t>
            </a:r>
            <a:endParaRPr lang="pl-PL"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213703155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1000125" y="2013287"/>
            <a:ext cx="10215563" cy="3000821"/>
          </a:xfrm>
          <a:prstGeom prst="rect">
            <a:avLst/>
          </a:prstGeom>
        </p:spPr>
        <p:txBody>
          <a:bodyPr wrap="square">
            <a:spAutoFit/>
          </a:bodyPr>
          <a:lstStyle/>
          <a:p>
            <a:pPr algn="just">
              <a:lnSpc>
                <a:spcPct val="150000"/>
              </a:lnSpc>
            </a:pPr>
            <a:r>
              <a:rPr lang="pl-PL" b="1" dirty="0" smtClean="0">
                <a:latin typeface="Arial" panose="020B0604020202020204" pitchFamily="34" charset="0"/>
                <a:cs typeface="Arial" panose="020B0604020202020204" pitchFamily="34" charset="0"/>
              </a:rPr>
              <a:t>Jako nauczyciel zdał sobie sprawę, że nie ma wyczerpującego i kompletnego podręcznika dla jego uczniów. Aby to naprawić, postanowił opublikować podręcznik . Wykorzystał swoje silne zaplecze akademickie, międzynarodowe badania naukowe i innowacyjne teorie,                         aby w ciągu swojego życia opublikować ponad 400 artykułów i książek. W 1861 wydał                               500-stronicowy podręcznik „Chemia organiczna”. Książka zdobyła Nagrodę </a:t>
            </a:r>
            <a:r>
              <a:rPr lang="pl-PL" b="1" dirty="0" err="1" smtClean="0">
                <a:latin typeface="Arial" panose="020B0604020202020204" pitchFamily="34" charset="0"/>
                <a:cs typeface="Arial" panose="020B0604020202020204" pitchFamily="34" charset="0"/>
              </a:rPr>
              <a:t>Domidova</a:t>
            </a:r>
            <a:r>
              <a:rPr lang="pl-PL" b="1" dirty="0" smtClean="0">
                <a:latin typeface="Arial" panose="020B0604020202020204" pitchFamily="34" charset="0"/>
                <a:cs typeface="Arial" panose="020B0604020202020204" pitchFamily="34" charset="0"/>
              </a:rPr>
              <a:t>                              i przyniosła mu sławę w środowisku naukowym. W 1867 został uhonorowany Katedrą Chemii Ogólnej Uniwersytetu w Petersburgu. </a:t>
            </a:r>
            <a:endParaRPr lang="pl-PL"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10257416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957262" y="1424018"/>
            <a:ext cx="10115550" cy="4247317"/>
          </a:xfrm>
          <a:prstGeom prst="rect">
            <a:avLst/>
          </a:prstGeom>
        </p:spPr>
        <p:txBody>
          <a:bodyPr wrap="square">
            <a:spAutoFit/>
          </a:bodyPr>
          <a:lstStyle/>
          <a:p>
            <a:pPr algn="just">
              <a:lnSpc>
                <a:spcPct val="150000"/>
              </a:lnSpc>
            </a:pPr>
            <a:r>
              <a:rPr lang="pl-PL" b="1" dirty="0" smtClean="0">
                <a:latin typeface="Arial" panose="020B0604020202020204" pitchFamily="34" charset="0"/>
                <a:cs typeface="Arial" panose="020B0604020202020204" pitchFamily="34" charset="0"/>
              </a:rPr>
              <a:t>Prawie każdy nazwisko uczonego kojarzy z tzw. tablicą Mendelejewa. Nieco bardziej wtajemniczeni z lekkim przymrużeniem oka dodają: no, ale doktorat to zrobił o wódce .</a:t>
            </a:r>
          </a:p>
          <a:p>
            <a:pPr algn="just">
              <a:lnSpc>
                <a:spcPct val="150000"/>
              </a:lnSpc>
            </a:pPr>
            <a:r>
              <a:rPr lang="pl-PL" b="1" dirty="0" smtClean="0">
                <a:latin typeface="Arial" panose="020B0604020202020204" pitchFamily="34" charset="0"/>
                <a:cs typeface="Arial" panose="020B0604020202020204" pitchFamily="34" charset="0"/>
              </a:rPr>
              <a:t>Na początku 1865 r. Mendelejew przedstawił pracę doktorską „O połączeniu ­ alkoholu         z wodą”. Było to podsumowanie pewnego etapu pracy dotyczącej roztworów. Tę tematykę w połowie XIX w. badano dość wnikliwie. Mendelejew zgłębiał ją w ­ czasie pobytu               na uniwersytecie w Heidelbergu, gdzie jego szczególne zainteresowanie budziły takie zagadnienia, jak efekt kapilarny, napięcie powierzchniowe i zmiany gęstości roztworów      w zależności od ich składu. W doktoracie opisał m.in. zjawisko kontrakcji objętości. Polega ono na tym, że objętość mieszaniny dwóch cieczy jest zawsze nieco mniejsza niż suma objętości cieczy, które mieszano. </a:t>
            </a:r>
            <a:endParaRPr lang="pl-PL"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32027236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az 1"/>
          <p:cNvPicPr>
            <a:picLocks noChangeAspect="1"/>
          </p:cNvPicPr>
          <p:nvPr/>
        </p:nvPicPr>
        <p:blipFill>
          <a:blip r:embed="rId2"/>
          <a:stretch>
            <a:fillRect/>
          </a:stretch>
        </p:blipFill>
        <p:spPr>
          <a:xfrm>
            <a:off x="2757488" y="685799"/>
            <a:ext cx="6858000" cy="5429250"/>
          </a:xfrm>
          <a:prstGeom prst="rect">
            <a:avLst/>
          </a:prstGeom>
        </p:spPr>
      </p:pic>
    </p:spTree>
    <p:extLst>
      <p:ext uri="{BB962C8B-B14F-4D97-AF65-F5344CB8AC3E}">
        <p14:creationId xmlns:p14="http://schemas.microsoft.com/office/powerpoint/2010/main" xmlns="" val="489951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1285875" y="1608862"/>
            <a:ext cx="9444038" cy="4247317"/>
          </a:xfrm>
          <a:prstGeom prst="rect">
            <a:avLst/>
          </a:prstGeom>
        </p:spPr>
        <p:txBody>
          <a:bodyPr wrap="square">
            <a:spAutoFit/>
          </a:bodyPr>
          <a:lstStyle/>
          <a:p>
            <a:pPr algn="just">
              <a:lnSpc>
                <a:spcPct val="150000"/>
              </a:lnSpc>
            </a:pPr>
            <a:r>
              <a:rPr lang="pl-PL" b="1" dirty="0">
                <a:latin typeface="Arial" panose="020B0604020202020204" pitchFamily="34" charset="0"/>
                <a:cs typeface="Arial" panose="020B0604020202020204" pitchFamily="34" charset="0"/>
              </a:rPr>
              <a:t>Przykładowo: zmieszanie 0,7 l wody oraz 0,5 l spirytusu 96% da nam nie 1,2 l, </a:t>
            </a:r>
            <a:r>
              <a:rPr lang="pl-PL" b="1" dirty="0" smtClean="0">
                <a:latin typeface="Arial" panose="020B0604020202020204" pitchFamily="34" charset="0"/>
                <a:cs typeface="Arial" panose="020B0604020202020204" pitchFamily="34" charset="0"/>
              </a:rPr>
              <a:t>                      ale </a:t>
            </a:r>
            <a:r>
              <a:rPr lang="pl-PL" b="1" dirty="0">
                <a:latin typeface="Arial" panose="020B0604020202020204" pitchFamily="34" charset="0"/>
                <a:cs typeface="Arial" panose="020B0604020202020204" pitchFamily="34" charset="0"/>
              </a:rPr>
              <a:t>1,15. Oznacza to, że 50 ml „znika”. Wytłumaczenie tego zjawiska jest dość proste – cząsteczki wody „wpasowują się” w przestrzenie pomiędzy znacznie większymi cząsteczkami etanolu, stąd taki właśnie </a:t>
            </a:r>
            <a:r>
              <a:rPr lang="pl-PL" b="1" dirty="0" smtClean="0">
                <a:latin typeface="Arial" panose="020B0604020202020204" pitchFamily="34" charset="0"/>
                <a:cs typeface="Arial" panose="020B0604020202020204" pitchFamily="34" charset="0"/>
              </a:rPr>
              <a:t>efekt.</a:t>
            </a:r>
          </a:p>
          <a:p>
            <a:pPr algn="just">
              <a:lnSpc>
                <a:spcPct val="150000"/>
              </a:lnSpc>
            </a:pPr>
            <a:r>
              <a:rPr lang="pl-PL" b="1" dirty="0">
                <a:latin typeface="Arial" panose="020B0604020202020204" pitchFamily="34" charset="0"/>
                <a:cs typeface="Arial" panose="020B0604020202020204" pitchFamily="34" charset="0"/>
              </a:rPr>
              <a:t>Praca Mendelejewa na uniwersytecie zakończyła się niespodziewanie. Stanął po stronie studentów w ich dyskusji z Ministerstwem Edukacji, do którego wysłał petycję, w której studenci zaprezentowali liczne roszczenia. Został za to ukarany,</a:t>
            </a:r>
          </a:p>
          <a:p>
            <a:pPr algn="just">
              <a:lnSpc>
                <a:spcPct val="150000"/>
              </a:lnSpc>
            </a:pPr>
            <a:r>
              <a:rPr lang="pl-PL" b="1" dirty="0">
                <a:latin typeface="Arial" panose="020B0604020202020204" pitchFamily="34" charset="0"/>
                <a:cs typeface="Arial" panose="020B0604020202020204" pitchFamily="34" charset="0"/>
              </a:rPr>
              <a:t>przez co zrezygnował ze stanowiska na uniwersytecie i został wybrany na dyrektora Biura Miar i Wag. Pełnił tę funkcję przez resztę swojego życia</a:t>
            </a:r>
          </a:p>
          <a:p>
            <a:pPr algn="just">
              <a:lnSpc>
                <a:spcPct val="150000"/>
              </a:lnSpc>
            </a:pPr>
            <a:endParaRPr lang="pl-PL"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2547458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rostokąt 2"/>
          <p:cNvSpPr/>
          <p:nvPr/>
        </p:nvSpPr>
        <p:spPr>
          <a:xfrm>
            <a:off x="1257301" y="2814549"/>
            <a:ext cx="9644062" cy="1338828"/>
          </a:xfrm>
          <a:prstGeom prst="rect">
            <a:avLst/>
          </a:prstGeom>
        </p:spPr>
        <p:txBody>
          <a:bodyPr wrap="square">
            <a:spAutoFit/>
          </a:bodyPr>
          <a:lstStyle/>
          <a:p>
            <a:pPr algn="just">
              <a:lnSpc>
                <a:spcPct val="150000"/>
              </a:lnSpc>
            </a:pPr>
            <a:r>
              <a:rPr lang="pl-PL" b="1" dirty="0">
                <a:latin typeface="Arial" panose="020B0604020202020204" pitchFamily="34" charset="0"/>
                <a:cs typeface="Arial" panose="020B0604020202020204" pitchFamily="34" charset="0"/>
              </a:rPr>
              <a:t>I właśnie wtedy ustalił, że nazwę wódka może nosić tylko i wyłącznie trunek, w którym znajduje się 40% objętościowych alkoholu etylowego. Stało się to podstawą ukazu carskiego, który zaczął obowiązywać pod koniec XIX w.</a:t>
            </a:r>
          </a:p>
        </p:txBody>
      </p:sp>
    </p:spTree>
    <p:extLst>
      <p:ext uri="{BB962C8B-B14F-4D97-AF65-F5344CB8AC3E}">
        <p14:creationId xmlns:p14="http://schemas.microsoft.com/office/powerpoint/2010/main" xmlns="" val="13595622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az 1"/>
          <p:cNvPicPr>
            <a:picLocks noChangeAspect="1"/>
          </p:cNvPicPr>
          <p:nvPr/>
        </p:nvPicPr>
        <p:blipFill>
          <a:blip r:embed="rId2"/>
          <a:stretch>
            <a:fillRect/>
          </a:stretch>
        </p:blipFill>
        <p:spPr>
          <a:xfrm>
            <a:off x="2492017" y="2028825"/>
            <a:ext cx="7609245" cy="3024187"/>
          </a:xfrm>
          <a:prstGeom prst="rect">
            <a:avLst/>
          </a:prstGeom>
        </p:spPr>
      </p:pic>
      <p:sp>
        <p:nvSpPr>
          <p:cNvPr id="3" name="Prostokąt 2"/>
          <p:cNvSpPr/>
          <p:nvPr/>
        </p:nvSpPr>
        <p:spPr>
          <a:xfrm>
            <a:off x="2900362" y="1262747"/>
            <a:ext cx="6015037" cy="646331"/>
          </a:xfrm>
          <a:prstGeom prst="rect">
            <a:avLst/>
          </a:prstGeom>
        </p:spPr>
        <p:txBody>
          <a:bodyPr wrap="square">
            <a:spAutoFit/>
          </a:bodyPr>
          <a:lstStyle/>
          <a:p>
            <a:r>
              <a:rPr lang="pl-PL" b="1" dirty="0">
                <a:latin typeface="Arial" panose="020B0604020202020204" pitchFamily="34" charset="0"/>
                <a:cs typeface="Arial" panose="020B0604020202020204" pitchFamily="34" charset="0"/>
              </a:rPr>
              <a:t>Tak wyglądała tablica pierwiastków, którą Dmitrij Mendelejew publikował w 1871 roku:</a:t>
            </a:r>
          </a:p>
        </p:txBody>
      </p:sp>
    </p:spTree>
    <p:extLst>
      <p:ext uri="{BB962C8B-B14F-4D97-AF65-F5344CB8AC3E}">
        <p14:creationId xmlns:p14="http://schemas.microsoft.com/office/powerpoint/2010/main" xmlns="" val="1820281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6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900113" y="1645028"/>
            <a:ext cx="10501313" cy="4247317"/>
          </a:xfrm>
          <a:prstGeom prst="rect">
            <a:avLst/>
          </a:prstGeom>
        </p:spPr>
        <p:txBody>
          <a:bodyPr wrap="square">
            <a:spAutoFit/>
          </a:bodyPr>
          <a:lstStyle/>
          <a:p>
            <a:pPr algn="just">
              <a:lnSpc>
                <a:spcPct val="150000"/>
              </a:lnSpc>
            </a:pPr>
            <a:r>
              <a:rPr lang="pl-PL" b="1" dirty="0">
                <a:latin typeface="Arial" panose="020B0604020202020204" pitchFamily="34" charset="0"/>
                <a:cs typeface="Arial" panose="020B0604020202020204" pitchFamily="34" charset="0"/>
              </a:rPr>
              <a:t>Mendelejew, choć najbardziej znany z układu okresowego pierwiastków, był również bardzo zainteresowany rozwojem i ulepszaniem rosyjskich zasobów rolnych i przemysłowych. </a:t>
            </a:r>
            <a:r>
              <a:rPr lang="pl-PL" b="1" dirty="0" smtClean="0">
                <a:latin typeface="Arial" panose="020B0604020202020204" pitchFamily="34" charset="0"/>
                <a:cs typeface="Arial" panose="020B0604020202020204" pitchFamily="34" charset="0"/>
              </a:rPr>
              <a:t>                      Był </a:t>
            </a:r>
            <a:r>
              <a:rPr lang="pl-PL" b="1" dirty="0">
                <a:latin typeface="Arial" panose="020B0604020202020204" pitchFamily="34" charset="0"/>
                <a:cs typeface="Arial" panose="020B0604020202020204" pitchFamily="34" charset="0"/>
              </a:rPr>
              <a:t>doradcą rządu i napisał kilka projektów rozwoju przemysłu węglowego. Podróżował po całym imperium rosyjskim, a nawet udał się do Stanów Zjednoczonych, aby poznać ropę naftową.</a:t>
            </a:r>
          </a:p>
          <a:p>
            <a:pPr algn="just">
              <a:lnSpc>
                <a:spcPct val="150000"/>
              </a:lnSpc>
            </a:pPr>
            <a:r>
              <a:rPr lang="pl-PL" b="1" dirty="0" smtClean="0">
                <a:latin typeface="Arial" panose="020B0604020202020204" pitchFamily="34" charset="0"/>
                <a:cs typeface="Arial" panose="020B0604020202020204" pitchFamily="34" charset="0"/>
              </a:rPr>
              <a:t>Mendelejew </a:t>
            </a:r>
            <a:r>
              <a:rPr lang="pl-PL" b="1" dirty="0">
                <a:latin typeface="Arial" panose="020B0604020202020204" pitchFamily="34" charset="0"/>
                <a:cs typeface="Arial" panose="020B0604020202020204" pitchFamily="34" charset="0"/>
              </a:rPr>
              <a:t>był jednym z odkrywców pokładów węgla i rudy żelaza w Donbasie. </a:t>
            </a:r>
            <a:r>
              <a:rPr lang="pl-PL" b="1" dirty="0" smtClean="0">
                <a:latin typeface="Arial" panose="020B0604020202020204" pitchFamily="34" charset="0"/>
                <a:cs typeface="Arial" panose="020B0604020202020204" pitchFamily="34" charset="0"/>
              </a:rPr>
              <a:t>Zajmował się </a:t>
            </a:r>
            <a:r>
              <a:rPr lang="pl-PL" b="1" dirty="0">
                <a:latin typeface="Arial" panose="020B0604020202020204" pitchFamily="34" charset="0"/>
                <a:cs typeface="Arial" panose="020B0604020202020204" pitchFamily="34" charset="0"/>
              </a:rPr>
              <a:t>również badaniami pól naftowych i brał udział w uruchomieniu </a:t>
            </a:r>
            <a:r>
              <a:rPr lang="pl-PL" b="1" dirty="0" smtClean="0">
                <a:latin typeface="Arial" panose="020B0604020202020204" pitchFamily="34" charset="0"/>
                <a:cs typeface="Arial" panose="020B0604020202020204" pitchFamily="34" charset="0"/>
              </a:rPr>
              <a:t>pierwszej rosyjskiej </a:t>
            </a:r>
            <a:r>
              <a:rPr lang="pl-PL" b="1" dirty="0">
                <a:latin typeface="Arial" panose="020B0604020202020204" pitchFamily="34" charset="0"/>
                <a:cs typeface="Arial" panose="020B0604020202020204" pitchFamily="34" charset="0"/>
              </a:rPr>
              <a:t>rafinerii. Pod koniec lat 80., zainspirowany wcześniejszym pomysłem </a:t>
            </a:r>
            <a:r>
              <a:rPr lang="pl-PL" b="1" dirty="0" smtClean="0">
                <a:latin typeface="Arial" panose="020B0604020202020204" pitchFamily="34" charset="0"/>
                <a:cs typeface="Arial" panose="020B0604020202020204" pitchFamily="34" charset="0"/>
              </a:rPr>
              <a:t>Wilhelma Siemensa</a:t>
            </a:r>
            <a:r>
              <a:rPr lang="pl-PL" b="1" dirty="0">
                <a:latin typeface="Arial" panose="020B0604020202020204" pitchFamily="34" charset="0"/>
                <a:cs typeface="Arial" panose="020B0604020202020204" pitchFamily="34" charset="0"/>
              </a:rPr>
              <a:t>, opracował</a:t>
            </a:r>
            <a:r>
              <a:rPr lang="pl-PL" b="1" dirty="0" smtClean="0">
                <a:latin typeface="Arial" panose="020B0604020202020204" pitchFamily="34" charset="0"/>
                <a:cs typeface="Arial" panose="020B0604020202020204" pitchFamily="34" charset="0"/>
              </a:rPr>
              <a:t>,    </a:t>
            </a:r>
            <a:r>
              <a:rPr lang="pl-PL" b="1" dirty="0">
                <a:latin typeface="Arial" panose="020B0604020202020204" pitchFamily="34" charset="0"/>
                <a:cs typeface="Arial" panose="020B0604020202020204" pitchFamily="34" charset="0"/>
              </a:rPr>
              <a:t>a na początku lat 90. opublikował także podstawy </a:t>
            </a:r>
            <a:r>
              <a:rPr lang="pl-PL" b="1" dirty="0" smtClean="0">
                <a:latin typeface="Arial" panose="020B0604020202020204" pitchFamily="34" charset="0"/>
                <a:cs typeface="Arial" panose="020B0604020202020204" pitchFamily="34" charset="0"/>
              </a:rPr>
              <a:t>teoretyczne koncepcji </a:t>
            </a:r>
            <a:r>
              <a:rPr lang="pl-PL" b="1" dirty="0">
                <a:latin typeface="Arial" panose="020B0604020202020204" pitchFamily="34" charset="0"/>
                <a:cs typeface="Arial" panose="020B0604020202020204" pitchFamily="34" charset="0"/>
              </a:rPr>
              <a:t>podziemnego zgazowania węgla. </a:t>
            </a:r>
          </a:p>
        </p:txBody>
      </p:sp>
    </p:spTree>
    <p:extLst>
      <p:ext uri="{BB962C8B-B14F-4D97-AF65-F5344CB8AC3E}">
        <p14:creationId xmlns:p14="http://schemas.microsoft.com/office/powerpoint/2010/main" xmlns="" val="11808468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1243012" y="1694588"/>
            <a:ext cx="9786938" cy="3416320"/>
          </a:xfrm>
          <a:prstGeom prst="rect">
            <a:avLst/>
          </a:prstGeom>
        </p:spPr>
        <p:txBody>
          <a:bodyPr wrap="square">
            <a:spAutoFit/>
          </a:bodyPr>
          <a:lstStyle/>
          <a:p>
            <a:pPr algn="just">
              <a:lnSpc>
                <a:spcPct val="150000"/>
              </a:lnSpc>
            </a:pPr>
            <a:r>
              <a:rPr lang="pl-PL" b="1" dirty="0" smtClean="0">
                <a:latin typeface="Arial" panose="020B0604020202020204" pitchFamily="34" charset="0"/>
                <a:cs typeface="Arial" panose="020B0604020202020204" pitchFamily="34" charset="0"/>
              </a:rPr>
              <a:t>W 1906 Komitet Noblowski ds. Chemii zarekomendował Szwedzkiej Akademii imię Mendelejewa o Nagrodę Nobla w dziedzinie chemii. Jednak </a:t>
            </a:r>
            <a:r>
              <a:rPr lang="pl-PL" b="1" dirty="0" err="1" smtClean="0">
                <a:latin typeface="Arial" panose="020B0604020202020204" pitchFamily="34" charset="0"/>
                <a:cs typeface="Arial" panose="020B0604020202020204" pitchFamily="34" charset="0"/>
              </a:rPr>
              <a:t>Svante</a:t>
            </a:r>
            <a:r>
              <a:rPr lang="pl-PL" b="1" dirty="0" smtClean="0">
                <a:latin typeface="Arial" panose="020B0604020202020204" pitchFamily="34" charset="0"/>
                <a:cs typeface="Arial" panose="020B0604020202020204" pitchFamily="34" charset="0"/>
              </a:rPr>
              <a:t> Arrhenius, który miał duży wpływ na Szwedzką Akademię, naciskał    na Akademię, by odrzuciła imię Mendelejewa. Arrhenius żywił osobistą urazę do Mendelejewa z powodu krytyki teorii dysocjacji Arrheniusa.</a:t>
            </a:r>
          </a:p>
          <a:p>
            <a:pPr algn="just">
              <a:lnSpc>
                <a:spcPct val="150000"/>
              </a:lnSpc>
            </a:pPr>
            <a:r>
              <a:rPr lang="pl-PL" b="1" dirty="0">
                <a:latin typeface="Arial" panose="020B0604020202020204" pitchFamily="34" charset="0"/>
                <a:cs typeface="Arial" panose="020B0604020202020204" pitchFamily="34" charset="0"/>
              </a:rPr>
              <a:t> Mendelejew nigdy nie dostał tego wyróżnienia, na jego cześć nazwano za to pierwiastek o liczbie atomowej 101 – mendelew, co w świecie nauki jest jeszcze rzadszym wyróżnieniem.</a:t>
            </a:r>
          </a:p>
        </p:txBody>
      </p:sp>
    </p:spTree>
    <p:extLst>
      <p:ext uri="{BB962C8B-B14F-4D97-AF65-F5344CB8AC3E}">
        <p14:creationId xmlns:p14="http://schemas.microsoft.com/office/powerpoint/2010/main" xmlns="" val="28665677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rostokąt 2"/>
          <p:cNvSpPr/>
          <p:nvPr/>
        </p:nvSpPr>
        <p:spPr>
          <a:xfrm>
            <a:off x="1285876" y="1152555"/>
            <a:ext cx="9386887" cy="4662815"/>
          </a:xfrm>
          <a:prstGeom prst="rect">
            <a:avLst/>
          </a:prstGeom>
        </p:spPr>
        <p:txBody>
          <a:bodyPr wrap="square">
            <a:spAutoFit/>
          </a:bodyPr>
          <a:lstStyle/>
          <a:p>
            <a:pPr algn="just">
              <a:lnSpc>
                <a:spcPct val="150000"/>
              </a:lnSpc>
            </a:pPr>
            <a:r>
              <a:rPr lang="pl-PL" b="1" dirty="0">
                <a:latin typeface="Arial" panose="020B0604020202020204" pitchFamily="34" charset="0"/>
                <a:cs typeface="Arial" panose="020B0604020202020204" pitchFamily="34" charset="0"/>
              </a:rPr>
              <a:t>Był dwukrotnie żonaty. Jego związki z kobietami również budziły kontrowersje, gdyż przez krótki okres Mendelejew był… bigamistą. Jego pierwsze </a:t>
            </a:r>
            <a:r>
              <a:rPr lang="pl-PL" b="1" dirty="0" smtClean="0">
                <a:latin typeface="Arial" panose="020B0604020202020204" pitchFamily="34" charset="0"/>
                <a:cs typeface="Arial" panose="020B0604020202020204" pitchFamily="34" charset="0"/>
              </a:rPr>
              <a:t>małżeństwo                 </a:t>
            </a:r>
            <a:r>
              <a:rPr lang="pl-PL" b="1" dirty="0">
                <a:latin typeface="Arial" panose="020B0604020202020204" pitchFamily="34" charset="0"/>
                <a:cs typeface="Arial" panose="020B0604020202020204" pitchFamily="34" charset="0"/>
              </a:rPr>
              <a:t>z </a:t>
            </a:r>
            <a:r>
              <a:rPr lang="pl-PL" b="1" dirty="0" err="1" smtClean="0">
                <a:latin typeface="Arial" panose="020B0604020202020204" pitchFamily="34" charset="0"/>
                <a:cs typeface="Arial" panose="020B0604020202020204" pitchFamily="34" charset="0"/>
              </a:rPr>
              <a:t>Fieozwą</a:t>
            </a:r>
            <a:r>
              <a:rPr lang="pl-PL" b="1" dirty="0" smtClean="0">
                <a:latin typeface="Arial" panose="020B0604020202020204" pitchFamily="34" charset="0"/>
                <a:cs typeface="Arial" panose="020B0604020202020204" pitchFamily="34" charset="0"/>
              </a:rPr>
              <a:t> </a:t>
            </a:r>
            <a:r>
              <a:rPr lang="pl-PL" b="1" dirty="0" err="1" smtClean="0">
                <a:latin typeface="Arial" panose="020B0604020202020204" pitchFamily="34" charset="0"/>
                <a:cs typeface="Arial" panose="020B0604020202020204" pitchFamily="34" charset="0"/>
              </a:rPr>
              <a:t>Nikiticzną</a:t>
            </a:r>
            <a:r>
              <a:rPr lang="pl-PL" b="1" dirty="0" smtClean="0">
                <a:latin typeface="Arial" panose="020B0604020202020204" pitchFamily="34" charset="0"/>
                <a:cs typeface="Arial" panose="020B0604020202020204" pitchFamily="34" charset="0"/>
              </a:rPr>
              <a:t> </a:t>
            </a:r>
            <a:r>
              <a:rPr lang="pl-PL" b="1" dirty="0" err="1" smtClean="0">
                <a:latin typeface="Arial" panose="020B0604020202020204" pitchFamily="34" charset="0"/>
                <a:cs typeface="Arial" panose="020B0604020202020204" pitchFamily="34" charset="0"/>
              </a:rPr>
              <a:t>Leszczewą</a:t>
            </a:r>
            <a:r>
              <a:rPr lang="pl-PL" b="1" dirty="0" smtClean="0">
                <a:latin typeface="Arial" panose="020B0604020202020204" pitchFamily="34" charset="0"/>
                <a:cs typeface="Arial" panose="020B0604020202020204" pitchFamily="34" charset="0"/>
              </a:rPr>
              <a:t> </a:t>
            </a:r>
            <a:r>
              <a:rPr lang="pl-PL" b="1" dirty="0">
                <a:latin typeface="Arial" panose="020B0604020202020204" pitchFamily="34" charset="0"/>
                <a:cs typeface="Arial" panose="020B0604020202020204" pitchFamily="34" charset="0"/>
              </a:rPr>
              <a:t>okazało się nieudane i choć para doczekała się dwojga dzieci, </a:t>
            </a:r>
            <a:r>
              <a:rPr lang="pl-PL" b="1" dirty="0" smtClean="0">
                <a:latin typeface="Arial" panose="020B0604020202020204" pitchFamily="34" charset="0"/>
                <a:cs typeface="Arial" panose="020B0604020202020204" pitchFamily="34" charset="0"/>
              </a:rPr>
              <a:t>małżonkowie </a:t>
            </a:r>
            <a:r>
              <a:rPr lang="pl-PL" b="1" dirty="0">
                <a:latin typeface="Arial" panose="020B0604020202020204" pitchFamily="34" charset="0"/>
                <a:cs typeface="Arial" panose="020B0604020202020204" pitchFamily="34" charset="0"/>
              </a:rPr>
              <a:t>po 13 latach zdecydowali się na separację, podczas której Mendelejew poznał siedemnastoletnią Annę I. Popową. Tak bardzo zakochał się w pięknej pannie, że znalazł popa, który udzielił mu ślubu z Anną zanim uzyskał rozwód z pierwszą żoną. Uniknął kary za bigamię tylko dlatego, że zwrócił </a:t>
            </a:r>
            <a:r>
              <a:rPr lang="pl-PL" b="1" dirty="0" smtClean="0">
                <a:latin typeface="Arial" panose="020B0604020202020204" pitchFamily="34" charset="0"/>
                <a:cs typeface="Arial" panose="020B0604020202020204" pitchFamily="34" charset="0"/>
              </a:rPr>
              <a:t>się            </a:t>
            </a:r>
            <a:r>
              <a:rPr lang="pl-PL" b="1" dirty="0">
                <a:latin typeface="Arial" panose="020B0604020202020204" pitchFamily="34" charset="0"/>
                <a:cs typeface="Arial" panose="020B0604020202020204" pitchFamily="34" charset="0"/>
              </a:rPr>
              <a:t>z prośbą o protekcję do cara. Ze szczęśliwego małżeństwa z Anną urodziło czworo dzieci. Rozwód i towarzyszące </a:t>
            </a:r>
            <a:r>
              <a:rPr lang="pl-PL" b="1" dirty="0" smtClean="0">
                <a:latin typeface="Arial" panose="020B0604020202020204" pitchFamily="34" charset="0"/>
                <a:cs typeface="Arial" panose="020B0604020202020204" pitchFamily="34" charset="0"/>
              </a:rPr>
              <a:t>mu  </a:t>
            </a:r>
            <a:r>
              <a:rPr lang="pl-PL" b="1" dirty="0">
                <a:latin typeface="Arial" panose="020B0604020202020204" pitchFamily="34" charset="0"/>
                <a:cs typeface="Arial" panose="020B0604020202020204" pitchFamily="34" charset="0"/>
              </a:rPr>
              <a:t>kontrowersje </a:t>
            </a:r>
            <a:r>
              <a:rPr lang="pl-PL" b="1" dirty="0" smtClean="0">
                <a:latin typeface="Arial" panose="020B0604020202020204" pitchFamily="34" charset="0"/>
                <a:cs typeface="Arial" panose="020B0604020202020204" pitchFamily="34" charset="0"/>
              </a:rPr>
              <a:t> przyczyniły się  </a:t>
            </a:r>
            <a:r>
              <a:rPr lang="pl-PL" b="1" dirty="0">
                <a:latin typeface="Arial" panose="020B0604020202020204" pitchFamily="34" charset="0"/>
                <a:cs typeface="Arial" panose="020B0604020202020204" pitchFamily="34" charset="0"/>
              </a:rPr>
              <a:t>do </a:t>
            </a:r>
            <a:r>
              <a:rPr lang="pl-PL" b="1" dirty="0" smtClean="0">
                <a:latin typeface="Arial" panose="020B0604020202020204" pitchFamily="34" charset="0"/>
                <a:cs typeface="Arial" panose="020B0604020202020204" pitchFamily="34" charset="0"/>
              </a:rPr>
              <a:t> tego , </a:t>
            </a:r>
            <a:r>
              <a:rPr lang="pl-PL" b="1" dirty="0">
                <a:latin typeface="Arial" panose="020B0604020202020204" pitchFamily="34" charset="0"/>
                <a:cs typeface="Arial" panose="020B0604020202020204" pitchFamily="34" charset="0"/>
              </a:rPr>
              <a:t>że </a:t>
            </a:r>
            <a:r>
              <a:rPr lang="pl-PL" b="1" dirty="0" smtClean="0">
                <a:latin typeface="Arial" panose="020B0604020202020204" pitchFamily="34" charset="0"/>
                <a:cs typeface="Arial" panose="020B0604020202020204" pitchFamily="34" charset="0"/>
              </a:rPr>
              <a:t> mimo</a:t>
            </a:r>
            <a:endParaRPr lang="pl-PL" b="1" dirty="0">
              <a:latin typeface="Arial" panose="020B0604020202020204" pitchFamily="34" charset="0"/>
              <a:cs typeface="Arial" panose="020B0604020202020204" pitchFamily="34" charset="0"/>
            </a:endParaRPr>
          </a:p>
          <a:p>
            <a:pPr algn="just">
              <a:lnSpc>
                <a:spcPct val="150000"/>
              </a:lnSpc>
            </a:pPr>
            <a:r>
              <a:rPr lang="pl-PL" b="1" dirty="0">
                <a:latin typeface="Arial" panose="020B0604020202020204" pitchFamily="34" charset="0"/>
                <a:cs typeface="Arial" panose="020B0604020202020204" pitchFamily="34" charset="0"/>
              </a:rPr>
              <a:t>międzynarodowej sławy, nie został przyjęty w poczet członków Rosyjskiej Akademii Nauk</a:t>
            </a:r>
            <a:r>
              <a:rPr lang="pl-PL" b="1" dirty="0" smtClean="0">
                <a:latin typeface="Arial" panose="020B0604020202020204" pitchFamily="34" charset="0"/>
                <a:cs typeface="Arial" panose="020B0604020202020204" pitchFamily="34" charset="0"/>
              </a:rPr>
              <a:t>.</a:t>
            </a:r>
            <a:endParaRPr lang="pl-PL"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10959216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1400175" y="1942743"/>
            <a:ext cx="9486900" cy="3000821"/>
          </a:xfrm>
          <a:prstGeom prst="rect">
            <a:avLst/>
          </a:prstGeom>
        </p:spPr>
        <p:txBody>
          <a:bodyPr wrap="square">
            <a:spAutoFit/>
          </a:bodyPr>
          <a:lstStyle/>
          <a:p>
            <a:pPr algn="just">
              <a:lnSpc>
                <a:spcPct val="150000"/>
              </a:lnSpc>
            </a:pPr>
            <a:r>
              <a:rPr lang="pl-PL" b="1" dirty="0" smtClean="0">
                <a:latin typeface="Arial" panose="020B0604020202020204" pitchFamily="34" charset="0"/>
                <a:cs typeface="Arial" panose="020B0604020202020204" pitchFamily="34" charset="0"/>
              </a:rPr>
              <a:t> </a:t>
            </a:r>
            <a:r>
              <a:rPr lang="pl-PL" b="1" dirty="0">
                <a:latin typeface="Arial" panose="020B0604020202020204" pitchFamily="34" charset="0"/>
                <a:cs typeface="Arial" panose="020B0604020202020204" pitchFamily="34" charset="0"/>
              </a:rPr>
              <a:t>Anna wprowadziła męża </a:t>
            </a:r>
            <a:r>
              <a:rPr lang="pl-PL" b="1" dirty="0" smtClean="0">
                <a:latin typeface="Arial" panose="020B0604020202020204" pitchFamily="34" charset="0"/>
                <a:cs typeface="Arial" panose="020B0604020202020204" pitchFamily="34" charset="0"/>
              </a:rPr>
              <a:t>w świat </a:t>
            </a:r>
            <a:r>
              <a:rPr lang="pl-PL" b="1" dirty="0">
                <a:latin typeface="Arial" panose="020B0604020202020204" pitchFamily="34" charset="0"/>
                <a:cs typeface="Arial" panose="020B0604020202020204" pitchFamily="34" charset="0"/>
              </a:rPr>
              <a:t>sztuki i, jak powiadano, trochę go ucywilizowała. Rozumiała też zmienne </a:t>
            </a:r>
            <a:r>
              <a:rPr lang="pl-PL" b="1" dirty="0" smtClean="0">
                <a:latin typeface="Arial" panose="020B0604020202020204" pitchFamily="34" charset="0"/>
                <a:cs typeface="Arial" panose="020B0604020202020204" pitchFamily="34" charset="0"/>
              </a:rPr>
              <a:t>nastroje męża </a:t>
            </a:r>
            <a:r>
              <a:rPr lang="pl-PL" b="1" dirty="0">
                <a:latin typeface="Arial" panose="020B0604020202020204" pitchFamily="34" charset="0"/>
                <a:cs typeface="Arial" panose="020B0604020202020204" pitchFamily="34" charset="0"/>
              </a:rPr>
              <a:t>i jego nawyki. Sama szyła mu obszerną, luźną odzież, którą Mendelejew nosił </a:t>
            </a:r>
            <a:r>
              <a:rPr lang="pl-PL" b="1" dirty="0" smtClean="0">
                <a:latin typeface="Arial" panose="020B0604020202020204" pitchFamily="34" charset="0"/>
                <a:cs typeface="Arial" panose="020B0604020202020204" pitchFamily="34" charset="0"/>
              </a:rPr>
              <a:t>za przykładem </a:t>
            </a:r>
            <a:r>
              <a:rPr lang="pl-PL" b="1" dirty="0">
                <a:latin typeface="Arial" panose="020B0604020202020204" pitchFamily="34" charset="0"/>
                <a:cs typeface="Arial" panose="020B0604020202020204" pitchFamily="34" charset="0"/>
              </a:rPr>
              <a:t>Lwa Tołstoja. Wiedziała, kiedy pozostawiać męża w spokoju, gdy </a:t>
            </a:r>
            <a:r>
              <a:rPr lang="pl-PL" b="1" dirty="0" smtClean="0">
                <a:latin typeface="Arial" panose="020B0604020202020204" pitchFamily="34" charset="0"/>
                <a:cs typeface="Arial" panose="020B0604020202020204" pitchFamily="34" charset="0"/>
              </a:rPr>
              <a:t>szukając rozwiązania </a:t>
            </a:r>
            <a:r>
              <a:rPr lang="pl-PL" b="1" dirty="0">
                <a:latin typeface="Arial" panose="020B0604020202020204" pitchFamily="34" charset="0"/>
                <a:cs typeface="Arial" panose="020B0604020202020204" pitchFamily="34" charset="0"/>
              </a:rPr>
              <a:t>jakiegoś problemu, godzinami palił bez przerwy papierosy, które sam kręcił </a:t>
            </a:r>
            <a:r>
              <a:rPr lang="pl-PL" b="1" dirty="0" smtClean="0">
                <a:latin typeface="Arial" panose="020B0604020202020204" pitchFamily="34" charset="0"/>
                <a:cs typeface="Arial" panose="020B0604020202020204" pitchFamily="34" charset="0"/>
              </a:rPr>
              <a:t>z ulubionego </a:t>
            </a:r>
            <a:r>
              <a:rPr lang="pl-PL" b="1" dirty="0">
                <a:latin typeface="Arial" panose="020B0604020202020204" pitchFamily="34" charset="0"/>
                <a:cs typeface="Arial" panose="020B0604020202020204" pitchFamily="34" charset="0"/>
              </a:rPr>
              <a:t>tytoniu. </a:t>
            </a:r>
          </a:p>
          <a:p>
            <a:pPr algn="just">
              <a:lnSpc>
                <a:spcPct val="150000"/>
              </a:lnSpc>
            </a:pPr>
            <a:r>
              <a:rPr lang="pl-PL" b="1" dirty="0">
                <a:latin typeface="Arial" panose="020B0604020202020204" pitchFamily="34" charset="0"/>
                <a:cs typeface="Arial" panose="020B0604020202020204" pitchFamily="34" charset="0"/>
              </a:rPr>
              <a:t>Podobnie jak jego ojciec, Mendelejew pod koniec życia cierpiał na utratę przejrzystości rogówki. </a:t>
            </a:r>
          </a:p>
        </p:txBody>
      </p:sp>
    </p:spTree>
    <p:extLst>
      <p:ext uri="{BB962C8B-B14F-4D97-AF65-F5344CB8AC3E}">
        <p14:creationId xmlns:p14="http://schemas.microsoft.com/office/powerpoint/2010/main" xmlns="" val="30585371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1400175" y="1549390"/>
            <a:ext cx="9501188" cy="3831818"/>
          </a:xfrm>
          <a:prstGeom prst="rect">
            <a:avLst/>
          </a:prstGeom>
        </p:spPr>
        <p:txBody>
          <a:bodyPr wrap="square">
            <a:spAutoFit/>
          </a:bodyPr>
          <a:lstStyle/>
          <a:p>
            <a:pPr algn="just">
              <a:lnSpc>
                <a:spcPct val="150000"/>
              </a:lnSpc>
            </a:pPr>
            <a:r>
              <a:rPr lang="pl-PL" b="1" dirty="0" smtClean="0">
                <a:latin typeface="Arial" panose="020B0604020202020204" pitchFamily="34" charset="0"/>
                <a:cs typeface="Arial" panose="020B0604020202020204" pitchFamily="34" charset="0"/>
              </a:rPr>
              <a:t>Aby prześledzić losy genialnego chemika, musimy się cofnąć o prawie dwa wieki    do małego rosyjskiego miasta położonego w obwodzie tiumeńskim – Tobolska.        W XIX w. był to najważniejszy ośrodek rozwijającej się gwałtownie Syberii,                   a jednocześnie miejsce, do którego po przegranym powstaniu zsyłano dekabrystów. Jednym z nich był Iwan Pawłowicz Mendelejew, który w miejscowym gimnazjum uczył literatury, a później został tam dyrektorem. Jego żona Maria była właścicielką niewielkiej huty szkła. Stworzyli liczną, nawet jak na tamte czasy, rodzinę. Do dziś nie wiadomo, ile właściwie mieli dzieci (historycy wahają się między czternaściorgiem                            a siedemnaściorgiem). Tak czy inaczej, Dmitrij był najmłodszy.</a:t>
            </a:r>
            <a:endParaRPr lang="pl-PL"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9867378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1900237" y="1961673"/>
            <a:ext cx="7943849" cy="3831818"/>
          </a:xfrm>
          <a:prstGeom prst="rect">
            <a:avLst/>
          </a:prstGeom>
        </p:spPr>
        <p:txBody>
          <a:bodyPr wrap="square">
            <a:spAutoFit/>
          </a:bodyPr>
          <a:lstStyle/>
          <a:p>
            <a:pPr algn="just">
              <a:lnSpc>
                <a:spcPct val="150000"/>
              </a:lnSpc>
            </a:pPr>
            <a:r>
              <a:rPr lang="pl-PL" b="1" dirty="0" smtClean="0">
                <a:latin typeface="Arial" panose="020B0604020202020204" pitchFamily="34" charset="0"/>
                <a:cs typeface="Arial" panose="020B0604020202020204" pitchFamily="34" charset="0"/>
              </a:rPr>
              <a:t>Na wszystkich portretach uczony przedstawiany jest z imponującą bujną fryzurą oraz brodą. Nie lubił się strzyc. Robił to tylko raz w roku, gdy zbliżały się upały. Szedł wtedy do fryzjera i strzygł się oraz golił    na zero, aby przez następne 12 miesięcy nie zawracać sobie głowy drobiazgami.</a:t>
            </a:r>
          </a:p>
          <a:p>
            <a:pPr algn="just">
              <a:lnSpc>
                <a:spcPct val="150000"/>
              </a:lnSpc>
            </a:pPr>
            <a:r>
              <a:rPr lang="pl-PL" b="1" dirty="0">
                <a:latin typeface="Arial" panose="020B0604020202020204" pitchFamily="34" charset="0"/>
                <a:cs typeface="Arial" panose="020B0604020202020204" pitchFamily="34" charset="0"/>
              </a:rPr>
              <a:t>Dmitrij </a:t>
            </a:r>
            <a:r>
              <a:rPr lang="pl-PL" b="1" dirty="0" err="1">
                <a:latin typeface="Arial" panose="020B0604020202020204" pitchFamily="34" charset="0"/>
                <a:cs typeface="Arial" panose="020B0604020202020204" pitchFamily="34" charset="0"/>
              </a:rPr>
              <a:t>Iwanowicz</a:t>
            </a:r>
            <a:r>
              <a:rPr lang="pl-PL" b="1" dirty="0">
                <a:latin typeface="Arial" panose="020B0604020202020204" pitchFamily="34" charset="0"/>
                <a:cs typeface="Arial" panose="020B0604020202020204" pitchFamily="34" charset="0"/>
              </a:rPr>
              <a:t> Mendelejew zmarł w 1907 roku w wyniku powikłań po grypie. Jednak dzięki swojemu wielkiemu odkryciu stał się nieśmiertelny dla świata nauki.</a:t>
            </a:r>
          </a:p>
          <a:p>
            <a:pPr algn="just">
              <a:lnSpc>
                <a:spcPct val="150000"/>
              </a:lnSpc>
            </a:pPr>
            <a:endParaRPr lang="pl-PL"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2813532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Dziękuję za uwagę</a:t>
            </a:r>
            <a:endParaRPr lang="pl-PL" dirty="0"/>
          </a:p>
        </p:txBody>
      </p:sp>
    </p:spTree>
    <p:extLst>
      <p:ext uri="{BB962C8B-B14F-4D97-AF65-F5344CB8AC3E}">
        <p14:creationId xmlns:p14="http://schemas.microsoft.com/office/powerpoint/2010/main" xmlns="" val="6106710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raz 2"/>
          <p:cNvPicPr>
            <a:picLocks noChangeAspect="1"/>
          </p:cNvPicPr>
          <p:nvPr/>
        </p:nvPicPr>
        <p:blipFill>
          <a:blip r:embed="rId2"/>
          <a:stretch>
            <a:fillRect/>
          </a:stretch>
        </p:blipFill>
        <p:spPr>
          <a:xfrm>
            <a:off x="3614737" y="571500"/>
            <a:ext cx="4962525" cy="5715000"/>
          </a:xfrm>
          <a:prstGeom prst="rect">
            <a:avLst/>
          </a:prstGeom>
        </p:spPr>
      </p:pic>
    </p:spTree>
    <p:extLst>
      <p:ext uri="{BB962C8B-B14F-4D97-AF65-F5344CB8AC3E}">
        <p14:creationId xmlns:p14="http://schemas.microsoft.com/office/powerpoint/2010/main" xmlns="" val="3069820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rostokąt 2"/>
          <p:cNvSpPr/>
          <p:nvPr/>
        </p:nvSpPr>
        <p:spPr>
          <a:xfrm>
            <a:off x="1743076" y="1626364"/>
            <a:ext cx="8801100" cy="3416320"/>
          </a:xfrm>
          <a:prstGeom prst="rect">
            <a:avLst/>
          </a:prstGeom>
        </p:spPr>
        <p:txBody>
          <a:bodyPr wrap="square">
            <a:spAutoFit/>
          </a:bodyPr>
          <a:lstStyle/>
          <a:p>
            <a:pPr algn="just">
              <a:lnSpc>
                <a:spcPct val="150000"/>
              </a:lnSpc>
            </a:pPr>
            <a:r>
              <a:rPr lang="pl-PL" b="1" dirty="0" smtClean="0">
                <a:latin typeface="Arial" panose="020B0604020202020204" pitchFamily="34" charset="0"/>
                <a:cs typeface="Arial" panose="020B0604020202020204" pitchFamily="34" charset="0"/>
              </a:rPr>
              <a:t>Dmitrij </a:t>
            </a:r>
            <a:r>
              <a:rPr lang="pl-PL" b="1" dirty="0" err="1" smtClean="0">
                <a:latin typeface="Arial" panose="020B0604020202020204" pitchFamily="34" charset="0"/>
                <a:cs typeface="Arial" panose="020B0604020202020204" pitchFamily="34" charset="0"/>
              </a:rPr>
              <a:t>Iwanowicz</a:t>
            </a:r>
            <a:r>
              <a:rPr lang="pl-PL" b="1" dirty="0" smtClean="0">
                <a:latin typeface="Arial" panose="020B0604020202020204" pitchFamily="34" charset="0"/>
                <a:cs typeface="Arial" panose="020B0604020202020204" pitchFamily="34" charset="0"/>
              </a:rPr>
              <a:t> Mendelejew  urodził się 8 lutego 1834 roku w Tobolsku Naukę w gimnazjum zaczął w wieku 13 lat. Dwa lata później wraz z rodziną przeniósł się do Petersburga.</a:t>
            </a:r>
          </a:p>
          <a:p>
            <a:pPr algn="just">
              <a:lnSpc>
                <a:spcPct val="150000"/>
              </a:lnSpc>
            </a:pPr>
            <a:r>
              <a:rPr lang="pl-PL" b="1" dirty="0">
                <a:latin typeface="Arial" panose="020B0604020202020204" pitchFamily="34" charset="0"/>
                <a:cs typeface="Arial" panose="020B0604020202020204" pitchFamily="34" charset="0"/>
              </a:rPr>
              <a:t>Gdy ojciec stracił wzrok i zmarł gdy Dymitr był małym chłopcem. Jego matka otrzymała małą emeryturę, ale pieniądze te nie były wystarczające do utrzymania całej rodziny. Jednakże Maria należała do osób zaradnych i udało jej się ponownie otworzyć fabrykę szkła, która wcześniej należała do jednego </a:t>
            </a:r>
            <a:r>
              <a:rPr lang="pl-PL" b="1" dirty="0" smtClean="0">
                <a:latin typeface="Arial" panose="020B0604020202020204" pitchFamily="34" charset="0"/>
                <a:cs typeface="Arial" panose="020B0604020202020204" pitchFamily="34" charset="0"/>
              </a:rPr>
              <a:t>              z </a:t>
            </a:r>
            <a:r>
              <a:rPr lang="pl-PL" b="1" dirty="0">
                <a:latin typeface="Arial" panose="020B0604020202020204" pitchFamily="34" charset="0"/>
                <a:cs typeface="Arial" panose="020B0604020202020204" pitchFamily="34" charset="0"/>
              </a:rPr>
              <a:t>jej krewnych. </a:t>
            </a:r>
          </a:p>
        </p:txBody>
      </p:sp>
    </p:spTree>
    <p:extLst>
      <p:ext uri="{BB962C8B-B14F-4D97-AF65-F5344CB8AC3E}">
        <p14:creationId xmlns:p14="http://schemas.microsoft.com/office/powerpoint/2010/main" xmlns="" val="34576569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1271587" y="2409855"/>
            <a:ext cx="9758363" cy="2585323"/>
          </a:xfrm>
          <a:prstGeom prst="rect">
            <a:avLst/>
          </a:prstGeom>
        </p:spPr>
        <p:txBody>
          <a:bodyPr wrap="square">
            <a:spAutoFit/>
          </a:bodyPr>
          <a:lstStyle/>
          <a:p>
            <a:pPr algn="just">
              <a:lnSpc>
                <a:spcPct val="150000"/>
              </a:lnSpc>
            </a:pPr>
            <a:r>
              <a:rPr lang="pl-PL" b="1" dirty="0" smtClean="0">
                <a:latin typeface="Arial" panose="020B0604020202020204" pitchFamily="34" charset="0"/>
                <a:cs typeface="Arial" panose="020B0604020202020204" pitchFamily="34" charset="0"/>
              </a:rPr>
              <a:t>Gdy Dymitr miał 15 lat, wydarzyło się nieszczęście – fabrykę szkła strawił pożar. Po tym wydarzeniu Maria wraz z synem przeprowadziła się do Moskwy, gdzie miała nadzieję wysłać syna na uniwersytet. Niestety sprawy ułożyły się nie po jej myśli i Dymitr wstąpił na Główny Instytut Pedagogiczny, gdzie kształcono nauczycieli gimnazjalnych. Studiował matematykę, fizykę i chemię i uzyskał nagrodę za najlepsze wyniki w swojej klasie.</a:t>
            </a:r>
            <a:endParaRPr lang="pl-PL"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3426757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1557338" y="1463040"/>
            <a:ext cx="9301162" cy="3831818"/>
          </a:xfrm>
          <a:prstGeom prst="rect">
            <a:avLst/>
          </a:prstGeom>
        </p:spPr>
        <p:txBody>
          <a:bodyPr wrap="square">
            <a:spAutoFit/>
          </a:bodyPr>
          <a:lstStyle/>
          <a:p>
            <a:pPr algn="just">
              <a:lnSpc>
                <a:spcPct val="150000"/>
              </a:lnSpc>
            </a:pPr>
            <a:r>
              <a:rPr lang="pl-PL" b="1" dirty="0" smtClean="0">
                <a:latin typeface="Arial" panose="020B0604020202020204" pitchFamily="34" charset="0"/>
                <a:cs typeface="Arial" panose="020B0604020202020204" pitchFamily="34" charset="0"/>
              </a:rPr>
              <a:t>Ze względu na podejrzenie gruźlicy zalecono mu wyjazd na Krym, gdzie został nauczycielem gimnazjum w Symferopolu, a następnie w Odessie. Już w 1857 r. powrócił jednak do Petersburga, ponieważ otrzymał posadę na tamtejszym uniwersytecie, w katedrze chemii. Pracował tam do ostatniej dekady XIX w., kiedy to po konflikcie z rektorem odszedł z uczelni.</a:t>
            </a:r>
          </a:p>
          <a:p>
            <a:pPr algn="just">
              <a:lnSpc>
                <a:spcPct val="150000"/>
              </a:lnSpc>
            </a:pPr>
            <a:r>
              <a:rPr lang="pl-PL" b="1" dirty="0" smtClean="0">
                <a:latin typeface="Arial" panose="020B0604020202020204" pitchFamily="34" charset="0"/>
                <a:cs typeface="Arial" panose="020B0604020202020204" pitchFamily="34" charset="0"/>
              </a:rPr>
              <a:t>W styczniu 1859 roku Mendelejew wyprowadził się i spędził dwa lata za granicą. Początkowo studiował w Paryżu pod okiem profesora Henri Victora </a:t>
            </a:r>
            <a:r>
              <a:rPr lang="pl-PL" b="1" dirty="0" err="1" smtClean="0">
                <a:latin typeface="Arial" panose="020B0604020202020204" pitchFamily="34" charset="0"/>
                <a:cs typeface="Arial" panose="020B0604020202020204" pitchFamily="34" charset="0"/>
              </a:rPr>
              <a:t>Regnault</a:t>
            </a:r>
            <a:r>
              <a:rPr lang="pl-PL" b="1" dirty="0" smtClean="0">
                <a:latin typeface="Arial" panose="020B0604020202020204" pitchFamily="34" charset="0"/>
                <a:cs typeface="Arial" panose="020B0604020202020204" pitchFamily="34" charset="0"/>
              </a:rPr>
              <a:t>. Później pojechał do Heidelbergu, gdzie kontynuował badania, badając tym razem roztwory pod kierownictwem Roberta Bunsena i Gustava </a:t>
            </a:r>
            <a:r>
              <a:rPr lang="pl-PL" b="1" dirty="0" err="1" smtClean="0">
                <a:latin typeface="Arial" panose="020B0604020202020204" pitchFamily="34" charset="0"/>
                <a:cs typeface="Arial" panose="020B0604020202020204" pitchFamily="34" charset="0"/>
              </a:rPr>
              <a:t>Kirchoffa</a:t>
            </a:r>
            <a:r>
              <a:rPr lang="pl-PL" b="1" dirty="0" smtClean="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xmlns="" val="1258247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1357312" y="1291324"/>
            <a:ext cx="9686925" cy="4196020"/>
          </a:xfrm>
          <a:prstGeom prst="rect">
            <a:avLst/>
          </a:prstGeom>
        </p:spPr>
        <p:txBody>
          <a:bodyPr wrap="square">
            <a:spAutoFit/>
          </a:bodyPr>
          <a:lstStyle/>
          <a:p>
            <a:pPr algn="just">
              <a:lnSpc>
                <a:spcPct val="150000"/>
              </a:lnSpc>
            </a:pPr>
            <a:r>
              <a:rPr lang="pl-PL" b="1" dirty="0" smtClean="0">
                <a:latin typeface="Arial" panose="020B0604020202020204" pitchFamily="34" charset="0"/>
                <a:cs typeface="Arial" panose="020B0604020202020204" pitchFamily="34" charset="0"/>
              </a:rPr>
              <a:t>Dzieło </a:t>
            </a:r>
            <a:r>
              <a:rPr lang="pl-PL" b="1" dirty="0">
                <a:latin typeface="Arial" panose="020B0604020202020204" pitchFamily="34" charset="0"/>
                <a:cs typeface="Arial" panose="020B0604020202020204" pitchFamily="34" charset="0"/>
              </a:rPr>
              <a:t>życia Mendelejewa, jakim są tablice chemiczne, powstawało latami. Wyczerpująca psychicznie praca naukowa była tym trudniejsza, że męczyła Mendelejewa także fizycznie. Szukając rozwiązania problemu, badacz miał podobno zaniedbywać sen. </a:t>
            </a:r>
            <a:r>
              <a:rPr lang="pl-PL" b="1" dirty="0" smtClean="0">
                <a:latin typeface="Arial" panose="020B0604020202020204" pitchFamily="34" charset="0"/>
                <a:cs typeface="Arial" panose="020B0604020202020204" pitchFamily="34" charset="0"/>
              </a:rPr>
              <a:t>Niektóre źródła podają, że swój układ okresowy przygotowywał, korzystając z licznych wizytówek, które przez lata zebrał. Na odwrotnej, niezadrukowanej stronie wypisywał oprócz nazwy i masy atomowej również podstawowe znane właściwości pierwiastka i jego prostych związków, takich jak tlenki. Geniusz Mendelejewa polegał na tym, że podejrzewając, iż nie wszystkie pierwiastki są odkryte, pozostawił w swojej tablicy puste miejsca. To była pierwsza ważna rzecz, natomiast drugą było przewidywanie właściwości tych nowych pierwiastków.</a:t>
            </a:r>
            <a:endParaRPr lang="pl-PL"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1605988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1828801" y="2166075"/>
            <a:ext cx="8772524" cy="2949525"/>
          </a:xfrm>
          <a:prstGeom prst="rect">
            <a:avLst/>
          </a:prstGeom>
        </p:spPr>
        <p:txBody>
          <a:bodyPr wrap="square">
            <a:spAutoFit/>
          </a:bodyPr>
          <a:lstStyle/>
          <a:p>
            <a:pPr algn="just">
              <a:lnSpc>
                <a:spcPct val="150000"/>
              </a:lnSpc>
            </a:pPr>
            <a:r>
              <a:rPr lang="pl-PL" b="1">
                <a:latin typeface="Arial" panose="020B0604020202020204" pitchFamily="34" charset="0"/>
                <a:cs typeface="Arial" panose="020B0604020202020204" pitchFamily="34" charset="0"/>
              </a:rPr>
              <a:t>Zauważył on, że właściwości pierwiastków w jego tablicy powtarzają się okresowo. Na tej podstawie uznał, że nie wszystkie pierwiastki zostały zidentyfikowane i pozostawił puste miejsca na tablicy tam, gdzie spodziewał się odkrycia i wpisania nowych, przewidując jednocześnie ich własności. Okazało się, że jego przypuszczenia są słuszne i jeszcze za swojego życia mógł umieścić w tych miejscach nowo odkryte przez innych naukowców german, gal i skand.</a:t>
            </a:r>
            <a:endParaRPr lang="pl-PL"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4580578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az 1"/>
          <p:cNvPicPr>
            <a:picLocks noChangeAspect="1"/>
          </p:cNvPicPr>
          <p:nvPr/>
        </p:nvPicPr>
        <p:blipFill>
          <a:blip r:embed="rId2"/>
          <a:stretch>
            <a:fillRect/>
          </a:stretch>
        </p:blipFill>
        <p:spPr>
          <a:xfrm>
            <a:off x="2071688" y="1247775"/>
            <a:ext cx="8001000" cy="4362450"/>
          </a:xfrm>
          <a:prstGeom prst="rect">
            <a:avLst/>
          </a:prstGeom>
        </p:spPr>
      </p:pic>
    </p:spTree>
    <p:extLst>
      <p:ext uri="{BB962C8B-B14F-4D97-AF65-F5344CB8AC3E}">
        <p14:creationId xmlns:p14="http://schemas.microsoft.com/office/powerpoint/2010/main" xmlns="" val="2902053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8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bwód">
  <a:themeElements>
    <a:clrScheme name="Obwód">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Obwód">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bwód">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xmlns="" name="Circuit" id="{0AC2F7E7-15F5-431C-B2A2-456FE929F56C}" vid="{0911B802-464C-4241-8DD9-B60FF88E379F}"/>
    </a:ext>
  </a:extLst>
</a:theme>
</file>

<file path=docProps/app.xml><?xml version="1.0" encoding="utf-8"?>
<Properties xmlns="http://schemas.openxmlformats.org/officeDocument/2006/extended-properties" xmlns:vt="http://schemas.openxmlformats.org/officeDocument/2006/docPropsVTypes">
  <Template>Obwód</Template>
  <TotalTime>182</TotalTime>
  <Words>1451</Words>
  <Application>Microsoft Office PowerPoint</Application>
  <PresentationFormat>Niestandardowy</PresentationFormat>
  <Paragraphs>29</Paragraphs>
  <Slides>21</Slides>
  <Notes>0</Notes>
  <HiddenSlides>0</HiddenSlides>
  <MMClips>0</MMClips>
  <ScaleCrop>false</ScaleCrop>
  <HeadingPairs>
    <vt:vector size="4" baseType="variant">
      <vt:variant>
        <vt:lpstr>Motyw</vt:lpstr>
      </vt:variant>
      <vt:variant>
        <vt:i4>1</vt:i4>
      </vt:variant>
      <vt:variant>
        <vt:lpstr>Tytuły slajdów</vt:lpstr>
      </vt:variant>
      <vt:variant>
        <vt:i4>21</vt:i4>
      </vt:variant>
    </vt:vector>
  </HeadingPairs>
  <TitlesOfParts>
    <vt:vector size="22" baseType="lpstr">
      <vt:lpstr>Obwód</vt:lpstr>
      <vt:lpstr>        DYMITR  MENDELEJEW </vt:lpstr>
      <vt:lpstr>Slajd 2</vt:lpstr>
      <vt:lpstr>Slajd 3</vt:lpstr>
      <vt:lpstr>Slajd 4</vt:lpstr>
      <vt:lpstr>Slajd 5</vt:lpstr>
      <vt:lpstr>Slajd 6</vt:lpstr>
      <vt:lpstr>Slajd 7</vt:lpstr>
      <vt:lpstr>Slajd 8</vt:lpstr>
      <vt:lpstr>Slajd 9</vt:lpstr>
      <vt:lpstr>Slajd 10</vt:lpstr>
      <vt:lpstr>Slajd 11</vt:lpstr>
      <vt:lpstr>Slajd 12</vt:lpstr>
      <vt:lpstr>Slajd 13</vt:lpstr>
      <vt:lpstr>Slajd 14</vt:lpstr>
      <vt:lpstr>Slajd 15</vt:lpstr>
      <vt:lpstr>Slajd 16</vt:lpstr>
      <vt:lpstr>Slajd 17</vt:lpstr>
      <vt:lpstr>Slajd 18</vt:lpstr>
      <vt:lpstr>Slajd 19</vt:lpstr>
      <vt:lpstr>Slajd 20</vt:lpstr>
      <vt:lpstr>Dziękuję za uwagę</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ula</dc:creator>
  <cp:lastModifiedBy>admin</cp:lastModifiedBy>
  <cp:revision>19</cp:revision>
  <dcterms:created xsi:type="dcterms:W3CDTF">2022-04-01T17:32:26Z</dcterms:created>
  <dcterms:modified xsi:type="dcterms:W3CDTF">2022-06-22T06:49:41Z</dcterms:modified>
</cp:coreProperties>
</file>